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6"/>
  </p:notesMasterIdLst>
  <p:sldIdLst>
    <p:sldId id="256" r:id="rId2"/>
    <p:sldId id="258" r:id="rId3"/>
    <p:sldId id="315" r:id="rId4"/>
    <p:sldId id="316" r:id="rId5"/>
    <p:sldId id="257" r:id="rId6"/>
    <p:sldId id="262" r:id="rId7"/>
    <p:sldId id="263" r:id="rId8"/>
    <p:sldId id="292" r:id="rId9"/>
    <p:sldId id="268" r:id="rId10"/>
    <p:sldId id="311" r:id="rId11"/>
    <p:sldId id="312" r:id="rId12"/>
    <p:sldId id="260" r:id="rId13"/>
    <p:sldId id="274" r:id="rId14"/>
    <p:sldId id="272" r:id="rId15"/>
    <p:sldId id="261" r:id="rId16"/>
    <p:sldId id="270" r:id="rId17"/>
    <p:sldId id="271" r:id="rId18"/>
    <p:sldId id="264" r:id="rId19"/>
    <p:sldId id="265" r:id="rId20"/>
    <p:sldId id="266" r:id="rId21"/>
    <p:sldId id="277" r:id="rId22"/>
    <p:sldId id="306" r:id="rId23"/>
    <p:sldId id="305" r:id="rId24"/>
    <p:sldId id="278" r:id="rId25"/>
    <p:sldId id="279" r:id="rId26"/>
    <p:sldId id="280" r:id="rId27"/>
    <p:sldId id="281" r:id="rId28"/>
    <p:sldId id="313" r:id="rId29"/>
    <p:sldId id="314" r:id="rId30"/>
    <p:sldId id="283" r:id="rId31"/>
    <p:sldId id="286" r:id="rId32"/>
    <p:sldId id="288" r:id="rId33"/>
    <p:sldId id="284" r:id="rId34"/>
    <p:sldId id="285" r:id="rId35"/>
    <p:sldId id="289" r:id="rId36"/>
    <p:sldId id="290" r:id="rId37"/>
    <p:sldId id="291" r:id="rId38"/>
    <p:sldId id="307" r:id="rId39"/>
    <p:sldId id="308" r:id="rId40"/>
    <p:sldId id="309" r:id="rId41"/>
    <p:sldId id="293" r:id="rId42"/>
    <p:sldId id="295" r:id="rId43"/>
    <p:sldId id="298" r:id="rId44"/>
    <p:sldId id="299" r:id="rId45"/>
    <p:sldId id="300" r:id="rId46"/>
    <p:sldId id="302" r:id="rId47"/>
    <p:sldId id="297" r:id="rId48"/>
    <p:sldId id="303" r:id="rId49"/>
    <p:sldId id="304" r:id="rId50"/>
    <p:sldId id="273" r:id="rId51"/>
    <p:sldId id="276" r:id="rId52"/>
    <p:sldId id="275" r:id="rId53"/>
    <p:sldId id="310" r:id="rId54"/>
    <p:sldId id="259" r:id="rId5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6046" autoAdjust="0"/>
  </p:normalViewPr>
  <p:slideViewPr>
    <p:cSldViewPr snapToGrid="0">
      <p:cViewPr varScale="1">
        <p:scale>
          <a:sx n="112" d="100"/>
          <a:sy n="112" d="100"/>
        </p:scale>
        <p:origin x="51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9" d="100"/>
          <a:sy n="79" d="100"/>
        </p:scale>
        <p:origin x="2866" y="6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notesMaster" Target="notesMasters/notesMaster1.xml"/><Relationship Id="rId57" Type="http://schemas.openxmlformats.org/officeDocument/2006/relationships/presProps" Target="presProps.xml"/><Relationship Id="rId58" Type="http://schemas.openxmlformats.org/officeDocument/2006/relationships/viewProps" Target="viewProps.xml"/><Relationship Id="rId59" Type="http://schemas.openxmlformats.org/officeDocument/2006/relationships/theme" Target="theme/theme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41FB65-293E-4B6A-9AF5-07C2503E5A19}" type="datetimeFigureOut">
              <a:rPr lang="ru-RU" smtClean="0"/>
              <a:t>23.03.15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292EFB-9D90-4E62-8EE8-C3D3EBA9BC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4478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5465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169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99722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292EFB-9D90-4E62-8EE8-C3D3EBA9BC97}" type="slidenum">
              <a:rPr lang="ru-RU" smtClean="0"/>
              <a:t>54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470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3D750-8022-4A12-A618-F6AB1B83FF3E}" type="datetime1">
              <a:rPr lang="ru-RU" smtClean="0"/>
              <a:t>23.03.15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4027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E2BC61-3CA1-405E-9010-4CBB32750FEB}" type="datetime1">
              <a:rPr lang="ru-RU" smtClean="0"/>
              <a:t>23.03.15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61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BFBF15-75B8-4DEC-BF99-2E9A8FFF8A29}" type="datetime1">
              <a:rPr lang="ru-RU" smtClean="0"/>
              <a:t>23.03.15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33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1731C2-A556-46E0-A3FF-5C872C0E0E7F}" type="datetime1">
              <a:rPr lang="ru-RU" smtClean="0"/>
              <a:t>23.03.15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499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EC596-66E3-4B29-AA96-E6B1D16AA9D1}" type="datetime1">
              <a:rPr lang="ru-RU" smtClean="0"/>
              <a:t>23.03.15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8318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95330-F546-4CB9-9E0C-AE7D18DDC6BB}" type="datetime1">
              <a:rPr lang="ru-RU" smtClean="0"/>
              <a:t>23.03.15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5732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5B663-52C8-4064-8BA3-DC189432D10F}" type="datetime1">
              <a:rPr lang="ru-RU" smtClean="0"/>
              <a:t>23.03.15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8340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2B4D5B-B575-4CDF-BB3F-7586F8900AA4}" type="datetime1">
              <a:rPr lang="ru-RU" smtClean="0"/>
              <a:t>23.03.15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549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E1D3A-247D-424C-9F6A-5E77F3DF78B7}" type="datetime1">
              <a:rPr lang="ru-RU" smtClean="0"/>
              <a:t>23.03.15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756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B9E3C-E22F-40C0-A9F6-FB709B794D14}" type="datetime1">
              <a:rPr lang="ru-RU" smtClean="0"/>
              <a:t>23.03.15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4576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EA170-99FE-409D-A37F-AE5622F0EB64}" type="datetime1">
              <a:rPr lang="ru-RU" smtClean="0"/>
              <a:t>23.03.15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75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7836-2A8D-48BB-B3BB-57F029DA96C9}" type="datetime1">
              <a:rPr lang="ru-RU" smtClean="0"/>
              <a:t>23.03.15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C0495-44AD-42C6-BA56-506475AAD3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98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oleg.r.zaitsev" TargetMode="External"/><Relationship Id="rId4" Type="http://schemas.openxmlformats.org/officeDocument/2006/relationships/image" Target="../media/image1.jpeg"/><Relationship Id="rId5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Изменения законодательства о банкротстве 2014-2015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endParaRPr lang="ru-RU" sz="3600" dirty="0" smtClean="0"/>
          </a:p>
          <a:p>
            <a:r>
              <a:rPr lang="ru-RU" sz="9800" dirty="0" smtClean="0"/>
              <a:t>Олег Зайцев</a:t>
            </a:r>
          </a:p>
          <a:p>
            <a:endParaRPr lang="ru-RU" dirty="0" smtClean="0"/>
          </a:p>
          <a:p>
            <a:r>
              <a:rPr lang="ru-RU" sz="5000" dirty="0"/>
              <a:t>с</a:t>
            </a:r>
            <a:r>
              <a:rPr lang="ru-RU" sz="5000" dirty="0" smtClean="0"/>
              <a:t>оветник руководителя юридической дирекции Агентства по страхованию вкладов,</a:t>
            </a:r>
          </a:p>
          <a:p>
            <a:r>
              <a:rPr lang="ru-RU" sz="5000" dirty="0" smtClean="0"/>
              <a:t>консультант Исследовательского центра частного права им. С.С. Алексеева при Президенте РФ  </a:t>
            </a:r>
            <a:endParaRPr lang="en-US" sz="5000" dirty="0" smtClean="0"/>
          </a:p>
          <a:p>
            <a:endParaRPr lang="en-US" dirty="0"/>
          </a:p>
          <a:p>
            <a:r>
              <a:rPr lang="ru-RU" dirty="0" smtClean="0"/>
              <a:t>©</a:t>
            </a:r>
            <a:r>
              <a:rPr lang="en-US" dirty="0" smtClean="0"/>
              <a:t> </a:t>
            </a:r>
            <a:r>
              <a:rPr lang="ru-RU" dirty="0" smtClean="0"/>
              <a:t>О.Р. Зайцев, 2015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8836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Доказывание необычности операций </a:t>
            </a:r>
            <a:r>
              <a:rPr lang="ru-RU" dirty="0"/>
              <a:t>по </a:t>
            </a:r>
            <a:r>
              <a:rPr lang="ru-RU" dirty="0" smtClean="0"/>
              <a:t>счету</a:t>
            </a:r>
            <a:r>
              <a:rPr lang="en-US" dirty="0" smtClean="0"/>
              <a:t> </a:t>
            </a:r>
            <a:r>
              <a:rPr lang="ru-RU" dirty="0" smtClean="0"/>
              <a:t>(раньше – п. 35.3 Пленума 63)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Три главных критерия:</a:t>
            </a:r>
          </a:p>
          <a:p>
            <a:pPr marL="0" indent="0">
              <a:buNone/>
            </a:pPr>
            <a:endParaRPr lang="ru-RU" sz="3200" dirty="0" smtClean="0"/>
          </a:p>
          <a:p>
            <a:r>
              <a:rPr lang="ru-RU" sz="3200" dirty="0" smtClean="0"/>
              <a:t>платеж при наличии картотеки;</a:t>
            </a:r>
            <a:endParaRPr lang="ru-RU" sz="3200" dirty="0"/>
          </a:p>
          <a:p>
            <a:r>
              <a:rPr lang="ru-RU" sz="3200" dirty="0" smtClean="0"/>
              <a:t>клиент </a:t>
            </a:r>
            <a:r>
              <a:rPr lang="ru-RU" sz="3200" dirty="0"/>
              <a:t>аффилирован с сотрудниками </a:t>
            </a:r>
            <a:r>
              <a:rPr lang="ru-RU" sz="3200" dirty="0" smtClean="0"/>
              <a:t>банка;</a:t>
            </a:r>
            <a:endParaRPr lang="ru-RU" sz="3200" dirty="0"/>
          </a:p>
          <a:p>
            <a:r>
              <a:rPr lang="ru-RU" sz="3200" dirty="0"/>
              <a:t>платеж был необычным для клиента </a:t>
            </a:r>
            <a:r>
              <a:rPr lang="ru-RU" sz="3200" b="1" u="sng" dirty="0"/>
              <a:t>(независимо от </a:t>
            </a:r>
            <a:r>
              <a:rPr lang="ru-RU" sz="3200" b="1" u="sng" dirty="0" smtClean="0"/>
              <a:t>суммы)</a:t>
            </a:r>
            <a:endParaRPr lang="ru-RU" sz="3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9639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Доказывание необычности операций по </a:t>
            </a:r>
            <a:r>
              <a:rPr lang="ru-RU" dirty="0" smtClean="0"/>
              <a:t>счету (теперь – п. 5 ст. 189.40 </a:t>
            </a:r>
            <a:r>
              <a:rPr lang="ru-RU" dirty="0" err="1" smtClean="0"/>
              <a:t>ЗоБ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платеж был осуществлен через </a:t>
            </a:r>
            <a:r>
              <a:rPr lang="ru-RU" dirty="0" err="1"/>
              <a:t>коррсчет</a:t>
            </a:r>
            <a:r>
              <a:rPr lang="ru-RU" dirty="0"/>
              <a:t> (</a:t>
            </a:r>
            <a:r>
              <a:rPr lang="ru-RU" dirty="0" err="1"/>
              <a:t>субсчет</a:t>
            </a:r>
            <a:r>
              <a:rPr lang="ru-RU" dirty="0"/>
              <a:t>) с нарушением очередности, установленной ГК РФ, при наличии других распоряжений клиентов, номинированных в той же валюте и не исполненных в срок из-за недостаточности денежных средств </a:t>
            </a:r>
            <a:r>
              <a:rPr lang="ru-RU" b="1" u="sng" dirty="0"/>
              <a:t>на указанном </a:t>
            </a:r>
            <a:r>
              <a:rPr lang="ru-RU" b="1" u="sng" dirty="0" err="1"/>
              <a:t>коррсчете</a:t>
            </a:r>
            <a:r>
              <a:rPr lang="ru-RU" b="1" u="sng" dirty="0"/>
              <a:t> </a:t>
            </a:r>
            <a:r>
              <a:rPr lang="ru-RU" dirty="0"/>
              <a:t>(</a:t>
            </a:r>
            <a:r>
              <a:rPr lang="ru-RU" dirty="0" err="1"/>
              <a:t>субсчете</a:t>
            </a:r>
            <a:r>
              <a:rPr lang="ru-RU" dirty="0"/>
              <a:t>), либо если доказано, что клиент или получатель платежа знал о наличии других таких неисполненных распоряжений по иному </a:t>
            </a:r>
            <a:r>
              <a:rPr lang="ru-RU" dirty="0" err="1"/>
              <a:t>коррсчету</a:t>
            </a:r>
            <a:r>
              <a:rPr lang="ru-RU" dirty="0"/>
              <a:t> (</a:t>
            </a:r>
            <a:r>
              <a:rPr lang="ru-RU" dirty="0" err="1"/>
              <a:t>субсчету</a:t>
            </a:r>
            <a:r>
              <a:rPr lang="ru-RU" dirty="0"/>
              <a:t>) </a:t>
            </a:r>
          </a:p>
          <a:p>
            <a:r>
              <a:rPr lang="ru-RU" dirty="0"/>
              <a:t>клиент или получатель платежа является заинтересованным либо контролирующим лицом по отношению к банку</a:t>
            </a:r>
          </a:p>
          <a:p>
            <a:r>
              <a:rPr lang="ru-RU" dirty="0"/>
              <a:t>назначение либо размер платежа существенно отличается от ранее осуществленных клиентом платежей с учетом его предшествующих отношений с банком, и клиент не может представить разумные убедительные обоснования этого платежа, и размер платежа или совокупность платежей клиента, совершенных в течение одного операционного дня, </a:t>
            </a:r>
            <a:r>
              <a:rPr lang="ru-RU" b="1" u="sng" dirty="0"/>
              <a:t>превысили 1 млн. руб. </a:t>
            </a:r>
            <a:r>
              <a:rPr lang="ru-RU" dirty="0"/>
              <a:t>(не применяется к оспариванию платежа по </a:t>
            </a:r>
            <a:r>
              <a:rPr lang="ru-RU" dirty="0" err="1"/>
              <a:t>межбанку</a:t>
            </a:r>
            <a:r>
              <a:rPr lang="ru-RU" dirty="0" smtClean="0"/>
              <a:t>). Обход закона – 333 333 руб. 3 дня подряд</a:t>
            </a:r>
            <a:endParaRPr lang="ru-RU" b="1" u="sng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67860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Оспаривание трудовых выплат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err="1" smtClean="0"/>
              <a:t>ЗоБ</a:t>
            </a:r>
            <a:r>
              <a:rPr lang="ru-RU" dirty="0" smtClean="0"/>
              <a:t> не говорил дословно о возможности оспаривания соглашений и приказов об увеличении зарплаты или выплате премии</a:t>
            </a:r>
          </a:p>
          <a:p>
            <a:r>
              <a:rPr lang="ru-RU" dirty="0" smtClean="0"/>
              <a:t>Поэтому иногда суды говорили, что по правилам </a:t>
            </a:r>
            <a:r>
              <a:rPr lang="ru-RU" dirty="0" err="1" smtClean="0"/>
              <a:t>ЗоБ</a:t>
            </a:r>
            <a:r>
              <a:rPr lang="ru-RU" dirty="0" smtClean="0"/>
              <a:t> нельзя их оспаривать (пример </a:t>
            </a:r>
            <a:r>
              <a:rPr lang="ru-RU" dirty="0"/>
              <a:t>Определение Мосгорсуда № 4г/8-13182 от </a:t>
            </a:r>
            <a:r>
              <a:rPr lang="ru-RU" dirty="0" smtClean="0"/>
              <a:t>25.12.2014)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П. 3 ст. 61.1 ЗоБ прямо разрешает оспаривать «соглашения </a:t>
            </a:r>
            <a:r>
              <a:rPr lang="ru-RU" dirty="0"/>
              <a:t>или </a:t>
            </a:r>
            <a:r>
              <a:rPr lang="ru-RU" dirty="0" smtClean="0"/>
              <a:t>приказы </a:t>
            </a:r>
            <a:r>
              <a:rPr lang="ru-RU" dirty="0"/>
              <a:t>об увеличении размера заработной платы, о выплате премий или об осуществлении иных выплат в соответствии с трудовым законодательством Российской Федерации и </a:t>
            </a:r>
            <a:r>
              <a:rPr lang="ru-RU" dirty="0" smtClean="0"/>
              <a:t>… сами такие выплаты»</a:t>
            </a:r>
            <a:endParaRPr lang="ru-RU" dirty="0"/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580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Понижение очередности при увеличении зарплаты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3958728" cy="3684588"/>
          </a:xfrm>
        </p:spPr>
        <p:txBody>
          <a:bodyPr/>
          <a:lstStyle/>
          <a:p>
            <a:r>
              <a:rPr lang="ru-RU" dirty="0" smtClean="0"/>
              <a:t>Если в течение 6 мес. до возбуждения дела о банкротстве увеличился размер зарплаты руководителя, то АС может это увеличение отнести к 3.2 очереди (п. 4 ст. 136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8043" y="2505075"/>
            <a:ext cx="6687345" cy="36845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Сначала это разрешили делать для всех работников банков (</a:t>
            </a:r>
            <a:r>
              <a:rPr lang="ru-RU" dirty="0" err="1" smtClean="0"/>
              <a:t>пп</a:t>
            </a:r>
            <a:r>
              <a:rPr lang="ru-RU" dirty="0" smtClean="0"/>
              <a:t>. 9 п. 2 ст. 189.31 и </a:t>
            </a:r>
            <a:r>
              <a:rPr lang="ru-RU" dirty="0" err="1" smtClean="0"/>
              <a:t>пп</a:t>
            </a:r>
            <a:r>
              <a:rPr lang="ru-RU" dirty="0" smtClean="0"/>
              <a:t>. 3 п. 4 ст. 189.78 </a:t>
            </a:r>
            <a:r>
              <a:rPr lang="ru-RU" dirty="0" err="1" smtClean="0"/>
              <a:t>ЗоБ</a:t>
            </a:r>
            <a:r>
              <a:rPr lang="ru-RU" dirty="0" smtClean="0"/>
              <a:t>), причем 6 мес. исчисляются от введения ВА – с 23.12.2014 (432-ФЗ)</a:t>
            </a:r>
          </a:p>
          <a:p>
            <a:r>
              <a:rPr lang="ru-RU" dirty="0" smtClean="0"/>
              <a:t>Потом это разрешили делать с работниками любых должников – п. 4 ст. 136 </a:t>
            </a:r>
            <a:r>
              <a:rPr lang="ru-RU" dirty="0" err="1" smtClean="0"/>
              <a:t>ЗоБ</a:t>
            </a:r>
            <a:r>
              <a:rPr lang="ru-RU" dirty="0" smtClean="0"/>
              <a:t> в ред. 482-ФЗ. Применяется к процедурам, введенным после 29.01.2015. Но применяется ли это к старым увеличениям?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21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Ограничения золотых парашютов для работников банка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При банкротстве банка требования его </a:t>
            </a:r>
            <a:r>
              <a:rPr lang="ru-RU" b="1" u="sng" dirty="0" smtClean="0"/>
              <a:t>руководителей</a:t>
            </a:r>
            <a:r>
              <a:rPr lang="ru-RU" dirty="0" smtClean="0"/>
              <a:t> о выплате выходного пособия и т.п. в части превышения минимального размера удовлетворялись после всех кредиторов (п. 2.1. ст. 134 и п. 3 ст. 136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При санации этого не было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При банкротстве банка такие требования у </a:t>
            </a:r>
            <a:r>
              <a:rPr lang="ru-RU" b="1" u="sng" dirty="0" smtClean="0"/>
              <a:t>всех работников </a:t>
            </a:r>
            <a:r>
              <a:rPr lang="ru-RU" dirty="0" smtClean="0"/>
              <a:t>удовлетворяются после всех кредиторов (п. 2 ст. 189.84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При </a:t>
            </a:r>
            <a:r>
              <a:rPr lang="ru-RU" dirty="0"/>
              <a:t>санации такие требования удовлетворяются не выше минимального размера (п. 15 ст. 189.49 </a:t>
            </a:r>
            <a:r>
              <a:rPr lang="ru-RU" dirty="0" err="1"/>
              <a:t>ЗоБ</a:t>
            </a:r>
            <a:r>
              <a:rPr lang="ru-RU" dirty="0"/>
              <a:t>)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5987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Оспаривание возврата кредита (при банкротстве заемщика – не банка)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Платеж по кредиту по графику мог быть отнесен к обычной деятельности (п. 14 Пленума № 63), которую нельзя оспаривать по ст. 61.3 и п. 1 ст. 61.2</a:t>
            </a:r>
          </a:p>
          <a:p>
            <a:r>
              <a:rPr lang="ru-RU" dirty="0" smtClean="0"/>
              <a:t>Но платеж по кредиту можно было оспорить, если он превышал 1 % от активов заемщика или был необычным (например, если график был специально изменен под платеж)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П. 4 ст. 61.4 </a:t>
            </a:r>
            <a:r>
              <a:rPr lang="ru-RU" dirty="0" err="1" smtClean="0"/>
              <a:t>ЗоБ</a:t>
            </a:r>
            <a:r>
              <a:rPr lang="ru-RU" dirty="0" smtClean="0"/>
              <a:t> запрещает оспаривать по ст. 61.3 платеж</a:t>
            </a:r>
            <a:r>
              <a:rPr lang="ru-RU" dirty="0"/>
              <a:t> по кредиту по </a:t>
            </a:r>
            <a:r>
              <a:rPr lang="ru-RU" dirty="0" smtClean="0"/>
              <a:t>графику, если не было просрочки по другим денежным обязательствам</a:t>
            </a:r>
          </a:p>
          <a:p>
            <a:r>
              <a:rPr lang="ru-RU" dirty="0" smtClean="0"/>
              <a:t>Этот запрет применяется и при превышении 1% от активов, и неясно, будет ли применяться при другой необычности</a:t>
            </a:r>
          </a:p>
          <a:p>
            <a:r>
              <a:rPr lang="ru-RU" dirty="0" smtClean="0"/>
              <a:t>В п. 4 ст. 61.4 нет ссылки на п. 1 ст. 61.2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41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Срок для иска о субсидиарной ответственности при банкротстве банка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Общий срок – 1 год со дня, когда АСВ узнало или могло узнать об основаниях для привлечения к </a:t>
            </a:r>
            <a:r>
              <a:rPr lang="ru-RU" dirty="0" err="1" smtClean="0"/>
              <a:t>субс</a:t>
            </a:r>
            <a:r>
              <a:rPr lang="ru-RU" dirty="0" smtClean="0"/>
              <a:t>. </a:t>
            </a:r>
            <a:r>
              <a:rPr lang="ru-RU" dirty="0" err="1" smtClean="0"/>
              <a:t>отв-сти</a:t>
            </a:r>
            <a:r>
              <a:rPr lang="ru-RU" dirty="0" smtClean="0"/>
              <a:t>, но не позднее 3 лет со дня признания банкротом (п. 5 ст. 10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Специальный срок при банкротстве банка – 3 года со дня признания банкротом (п. 6 ст. 189.23 ЗоБ)</a:t>
            </a:r>
          </a:p>
          <a:p>
            <a:r>
              <a:rPr lang="ru-RU" dirty="0" smtClean="0"/>
              <a:t>Как действует во времени?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643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Арест по иску о </a:t>
            </a:r>
            <a:r>
              <a:rPr lang="ru-RU" dirty="0" err="1" smtClean="0"/>
              <a:t>субсидиарке</a:t>
            </a:r>
            <a:r>
              <a:rPr lang="ru-RU" dirty="0" smtClean="0"/>
              <a:t> при банкротстве банков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П. 10 ст. 189.23 </a:t>
            </a:r>
            <a:r>
              <a:rPr lang="ru-RU" dirty="0" err="1" smtClean="0"/>
              <a:t>ЗоБ</a:t>
            </a:r>
            <a:r>
              <a:rPr lang="ru-RU" dirty="0" smtClean="0"/>
              <a:t>: «в </a:t>
            </a:r>
            <a:r>
              <a:rPr lang="ru-RU" dirty="0"/>
              <a:t>случае подачи заявления о привлечении контролирующего лица к ответственности суд вправе по ходатайству конкурсного управляющего принять обеспечительные меры, в том числе наложить арест на имущество контролирующего лица. Такие обеспечительные меры сохраняют действие также на период приостановления рассмотрения заявления о привлечении контролирующего лица к </a:t>
            </a:r>
            <a:r>
              <a:rPr lang="ru-RU" dirty="0" smtClean="0"/>
              <a:t>ответственности»</a:t>
            </a:r>
          </a:p>
          <a:p>
            <a:r>
              <a:rPr lang="ru-RU" dirty="0" smtClean="0"/>
              <a:t>Должно помочь принятию этих мер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484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Повышение цены на публичном предложении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Неясно было, можно ли повышать цену на этапе публичного предложения, в связи с чем при таком повышении результаты торгов оспаривались (пример – пост. </a:t>
            </a:r>
            <a:r>
              <a:rPr lang="ru-RU" dirty="0" err="1" smtClean="0"/>
              <a:t>През</a:t>
            </a:r>
            <a:r>
              <a:rPr lang="ru-RU" dirty="0" smtClean="0"/>
              <a:t>. ВАС РФ </a:t>
            </a:r>
            <a:r>
              <a:rPr lang="ru-RU" dirty="0"/>
              <a:t>от 24.06.2014 № </a:t>
            </a:r>
            <a:r>
              <a:rPr lang="ru-RU" dirty="0" smtClean="0"/>
              <a:t>3894/14) 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П. 4 ст. 139 </a:t>
            </a:r>
            <a:r>
              <a:rPr lang="ru-RU" dirty="0" err="1" smtClean="0"/>
              <a:t>ЗоБ</a:t>
            </a:r>
            <a:r>
              <a:rPr lang="ru-RU" dirty="0" smtClean="0"/>
              <a:t> прямо разрешает повышать цену на этапе </a:t>
            </a:r>
            <a:r>
              <a:rPr lang="ru-RU" dirty="0" err="1" smtClean="0"/>
              <a:t>публички</a:t>
            </a:r>
            <a:endParaRPr lang="ru-RU" dirty="0" smtClean="0"/>
          </a:p>
          <a:p>
            <a:r>
              <a:rPr lang="ru-RU" dirty="0" smtClean="0"/>
              <a:t>Вступает в силу с 22.06.2015</a:t>
            </a:r>
          </a:p>
          <a:p>
            <a:r>
              <a:rPr lang="ru-RU" dirty="0" smtClean="0"/>
              <a:t>Возможно ли дальнейшее повышение?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701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Прекращение доверенностей при введении 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Временной администрации нужно было специально прекращать доверенности, выданные ФО, причем для третьих лиц это действовало только после извещения их об этом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П. 2 ст. 183.8 </a:t>
            </a:r>
            <a:r>
              <a:rPr lang="ru-RU" dirty="0" err="1" smtClean="0"/>
              <a:t>ЗоБ</a:t>
            </a:r>
            <a:r>
              <a:rPr lang="ru-RU" dirty="0" smtClean="0"/>
              <a:t> предусматривает автоматическое прекращение доверенностей (в </a:t>
            </a:r>
            <a:r>
              <a:rPr lang="ru-RU" dirty="0" err="1" smtClean="0"/>
              <a:t>т.ч</a:t>
            </a:r>
            <a:r>
              <a:rPr lang="ru-RU" dirty="0" smtClean="0"/>
              <a:t>. безотзывных) при введении ВА с приостановлением полномочий исп. </a:t>
            </a:r>
            <a:r>
              <a:rPr lang="ru-RU" dirty="0"/>
              <a:t>о</a:t>
            </a:r>
            <a:r>
              <a:rPr lang="ru-RU" dirty="0" smtClean="0"/>
              <a:t>рганов ФО</a:t>
            </a:r>
          </a:p>
          <a:p>
            <a:r>
              <a:rPr lang="ru-RU" dirty="0" smtClean="0"/>
              <a:t>В силу публичности акта о введении ФО все должны считаться знающими и о произошедшем прекращении доверенностей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9663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 конце 2014 года был принят ряд федеральных законов в сфере банкротства: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500" dirty="0" smtClean="0"/>
              <a:t>№ 432-ФЗ от 22.12.2014 – «консолидация норм о банкротстве банков»</a:t>
            </a:r>
          </a:p>
          <a:p>
            <a:r>
              <a:rPr lang="ru-RU" sz="2500" dirty="0" smtClean="0"/>
              <a:t>№ 476-ФЗ от 29.12.2014 – о банкротстве граждан</a:t>
            </a:r>
            <a:endParaRPr lang="en-US" sz="2500" dirty="0" smtClean="0"/>
          </a:p>
          <a:p>
            <a:r>
              <a:rPr lang="ru-RU" sz="2500" dirty="0" smtClean="0"/>
              <a:t>№ 457-ФЗ от 29.12.2014 - про ЕФРСБ</a:t>
            </a:r>
          </a:p>
          <a:p>
            <a:r>
              <a:rPr lang="ru-RU" sz="2500" dirty="0" smtClean="0"/>
              <a:t>№ 482-ФЗ от 29.12.2014 – несколько назревших новелл</a:t>
            </a:r>
          </a:p>
          <a:p>
            <a:r>
              <a:rPr lang="ru-RU" sz="2500" dirty="0" smtClean="0"/>
              <a:t>№ 451-ФЗ от 29.12.2014 – про отмену приоритета 300 тысяч при банкротстве банка </a:t>
            </a:r>
          </a:p>
          <a:p>
            <a:r>
              <a:rPr lang="ru-RU" sz="2500" dirty="0" smtClean="0"/>
              <a:t>№ 405-ФЗ от 01.12.2014 – про СРО</a:t>
            </a:r>
          </a:p>
          <a:p>
            <a:r>
              <a:rPr lang="ru-RU" sz="2500" dirty="0" smtClean="0"/>
              <a:t>№ 484-ФЗ от 29.12.2014 – адм. </a:t>
            </a:r>
            <a:r>
              <a:rPr lang="ru-RU" sz="2500" dirty="0" err="1" smtClean="0"/>
              <a:t>отв-сть</a:t>
            </a:r>
            <a:r>
              <a:rPr lang="ru-RU" sz="2500" dirty="0" smtClean="0"/>
              <a:t> за воспрепятствование деятельности АСВ</a:t>
            </a:r>
          </a:p>
          <a:p>
            <a:r>
              <a:rPr lang="ru-RU" sz="2500" dirty="0" smtClean="0"/>
              <a:t>№ 366-ФЗ от 24.11.2014 – отмена НДС при банкротстве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3808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Записи в ЕГРП после введения ВА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Если до введения ВА была совершена сделка и (или) подано в ФРС заявление в отношении прав ФО на недвижимость, то и после введения ВА был риск внесения в ЕГРП записи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П. 4 ст. 183.9 </a:t>
            </a:r>
            <a:r>
              <a:rPr lang="ru-RU" dirty="0" err="1" smtClean="0"/>
              <a:t>ЗоБ</a:t>
            </a:r>
            <a:r>
              <a:rPr lang="ru-RU" dirty="0" smtClean="0"/>
              <a:t>: </a:t>
            </a:r>
          </a:p>
          <a:p>
            <a:pPr marL="0" indent="0">
              <a:buNone/>
            </a:pPr>
            <a:r>
              <a:rPr lang="ru-RU" dirty="0"/>
              <a:t>со дня назначения ВА и до дня вынесения решения суда о признании ФО банкротом приостанавливается государственная регистрация сделок, перехода, ограничения (обременения) права на недвижимое имущество, принадлежащее ФО на праве собственности, ином вещном праве или находящееся у нее в залоге.</a:t>
            </a:r>
          </a:p>
          <a:p>
            <a:r>
              <a:rPr lang="ru-RU" dirty="0" smtClean="0"/>
              <a:t>Нет (пока?) аналогичных правил про другие реестры – ЕГРЮЛ, БЦБ и т.д.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12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Федеральный закон № </a:t>
            </a:r>
            <a:r>
              <a:rPr lang="ru-RU" dirty="0"/>
              <a:t>482-ФЗ от 29.12.2014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Действует с 29.01.2015</a:t>
            </a:r>
          </a:p>
          <a:p>
            <a:r>
              <a:rPr lang="ru-RU" dirty="0" smtClean="0"/>
              <a:t>Закрепил в ЗоБ ряд правовых позиций ВАС РФ</a:t>
            </a:r>
          </a:p>
          <a:p>
            <a:r>
              <a:rPr lang="ru-RU" dirty="0" smtClean="0"/>
              <a:t>Ввел ряд долгожданных новелл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45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ознакомиться с материалами к СК?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сообщении о СК </a:t>
            </a:r>
            <a:r>
              <a:rPr lang="ru-RU" dirty="0" err="1" smtClean="0"/>
              <a:t>д.б</a:t>
            </a:r>
            <a:r>
              <a:rPr lang="ru-RU" dirty="0" smtClean="0"/>
              <a:t>. порядок такого ознакомления (п. 3 ст. 13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Есть срок – не менее чем за 5 рабочих дней до СК лицо, проводящее СК, обязано обеспечить возможность знакомиться (п. 3 ст. 13 </a:t>
            </a:r>
            <a:r>
              <a:rPr lang="ru-RU" dirty="0" err="1" smtClean="0"/>
              <a:t>ЗоБ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62462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Решения комитета кредиторов (п. 5 ст. 18 </a:t>
            </a:r>
            <a:r>
              <a:rPr lang="ru-RU" dirty="0" err="1" smtClean="0"/>
              <a:t>ЗоБ</a:t>
            </a:r>
            <a:r>
              <a:rPr lang="ru-RU" dirty="0"/>
              <a:t>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Протокол КК направляется в суд через 5 дней</a:t>
            </a:r>
          </a:p>
          <a:p>
            <a:r>
              <a:rPr lang="ru-RU" dirty="0" smtClean="0"/>
              <a:t>Лица, участвующие в деле о банкротстве, представители работников, участников, </a:t>
            </a:r>
            <a:r>
              <a:rPr lang="ru-RU" b="1" u="sng" dirty="0" smtClean="0"/>
              <a:t>СРО и ФРС </a:t>
            </a:r>
            <a:r>
              <a:rPr lang="ru-RU" dirty="0" smtClean="0"/>
              <a:t>имеют доступ к протоколам КК (а вот про доступ СРО и ФРС к протоколам СК в ст. 12 </a:t>
            </a:r>
            <a:r>
              <a:rPr lang="ru-RU" dirty="0" err="1" smtClean="0"/>
              <a:t>ЗоБ</a:t>
            </a:r>
            <a:r>
              <a:rPr lang="ru-RU" dirty="0" smtClean="0"/>
              <a:t> не сказано)</a:t>
            </a:r>
          </a:p>
          <a:p>
            <a:r>
              <a:rPr lang="ru-RU" dirty="0" smtClean="0"/>
              <a:t>Решение КК включается АУ в ЕФРСБ в течение 3 дней с даты получения протокола (применяется ко всем решениям с 15.01.2015)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32649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Проценты по реестровым требованиям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П. 1 ст. 4 </a:t>
            </a:r>
            <a:r>
              <a:rPr lang="ru-RU" dirty="0" err="1" smtClean="0"/>
              <a:t>ЗоБ</a:t>
            </a:r>
            <a:r>
              <a:rPr lang="ru-RU" dirty="0" smtClean="0"/>
              <a:t>: на дату введения процедуры, в которой заявлено требование</a:t>
            </a:r>
          </a:p>
          <a:p>
            <a:r>
              <a:rPr lang="ru-RU" dirty="0" smtClean="0"/>
              <a:t>Сначала в 63 Пленуме п. 4 также привязал проценты к процедуре</a:t>
            </a:r>
          </a:p>
          <a:p>
            <a:r>
              <a:rPr lang="ru-RU" dirty="0" smtClean="0"/>
              <a:t>Затем в 88 Пленуме п. 4 для всех процедур на дату введения первой процедуры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П. 1 ст. 4 </a:t>
            </a:r>
            <a:r>
              <a:rPr lang="ru-RU" dirty="0" err="1" smtClean="0"/>
              <a:t>ЗоБ</a:t>
            </a:r>
            <a:r>
              <a:rPr lang="ru-RU" dirty="0" smtClean="0"/>
              <a:t>: на дату введения первой процедуры (как 88 Пленум)</a:t>
            </a:r>
          </a:p>
          <a:p>
            <a:r>
              <a:rPr lang="ru-RU" dirty="0" smtClean="0"/>
              <a:t>Но в п. 1 ст. 63 </a:t>
            </a:r>
            <a:r>
              <a:rPr lang="ru-RU" dirty="0" err="1" smtClean="0"/>
              <a:t>ЗоБ</a:t>
            </a:r>
            <a:r>
              <a:rPr lang="ru-RU" dirty="0" smtClean="0"/>
              <a:t> написали: «не </a:t>
            </a:r>
            <a:r>
              <a:rPr lang="ru-RU" dirty="0"/>
              <a:t>начисляются неустойки </a:t>
            </a:r>
            <a:r>
              <a:rPr lang="ru-RU" dirty="0" smtClean="0"/>
              <a:t>и </a:t>
            </a:r>
            <a:r>
              <a:rPr lang="ru-RU" dirty="0"/>
              <a:t>иные финансовые </a:t>
            </a:r>
            <a:r>
              <a:rPr lang="ru-RU" dirty="0" smtClean="0"/>
              <a:t>санкции» (ср. п. 1 ст. 126: </a:t>
            </a:r>
            <a:r>
              <a:rPr lang="ru-RU" dirty="0"/>
              <a:t>прекращается начисление </a:t>
            </a:r>
            <a:r>
              <a:rPr lang="ru-RU" b="1" u="sng" dirty="0"/>
              <a:t>процентов</a:t>
            </a:r>
            <a:r>
              <a:rPr lang="ru-RU" dirty="0"/>
              <a:t>, неустоек </a:t>
            </a:r>
            <a:r>
              <a:rPr lang="ru-RU" dirty="0" smtClean="0"/>
              <a:t>и </a:t>
            </a:r>
            <a:r>
              <a:rPr lang="ru-RU" dirty="0"/>
              <a:t>иных </a:t>
            </a:r>
            <a:r>
              <a:rPr lang="ru-RU" dirty="0" smtClean="0"/>
              <a:t>санкций; ср. также пред. </a:t>
            </a:r>
            <a:r>
              <a:rPr lang="ru-RU" dirty="0"/>
              <a:t>е</a:t>
            </a:r>
            <a:r>
              <a:rPr lang="ru-RU" dirty="0" smtClean="0"/>
              <a:t>е ред.: неустоек, </a:t>
            </a:r>
            <a:r>
              <a:rPr lang="ru-RU" dirty="0"/>
              <a:t>процентов и иных финансовых </a:t>
            </a:r>
            <a:r>
              <a:rPr lang="ru-RU" dirty="0" smtClean="0"/>
              <a:t>санкций).</a:t>
            </a:r>
          </a:p>
          <a:p>
            <a:r>
              <a:rPr lang="ru-RU" dirty="0" smtClean="0"/>
              <a:t>Но при этом в п. 4 ст. 63 </a:t>
            </a:r>
            <a:r>
              <a:rPr lang="ru-RU" dirty="0" err="1" smtClean="0"/>
              <a:t>ЗоБ</a:t>
            </a:r>
            <a:r>
              <a:rPr lang="ru-RU" dirty="0" smtClean="0"/>
              <a:t> теперь тоже мораторные (как в 88 Пленуме)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91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Проценты при прекращении дела о банкротстве (1)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 </a:t>
            </a:r>
            <a:r>
              <a:rPr lang="ru-RU" dirty="0" err="1" smtClean="0"/>
              <a:t>абз</a:t>
            </a:r>
            <a:r>
              <a:rPr lang="ru-RU" dirty="0" smtClean="0"/>
              <a:t>. 7 п. 1 ст. 57 </a:t>
            </a:r>
            <a:r>
              <a:rPr lang="ru-RU" dirty="0" err="1" smtClean="0"/>
              <a:t>ЗоБ</a:t>
            </a:r>
            <a:r>
              <a:rPr lang="ru-RU" dirty="0" smtClean="0"/>
              <a:t> (расчеты со всеми кредиторами – в </a:t>
            </a:r>
            <a:r>
              <a:rPr lang="ru-RU" dirty="0" err="1" smtClean="0"/>
              <a:t>т.ч</a:t>
            </a:r>
            <a:r>
              <a:rPr lang="ru-RU" dirty="0" smtClean="0"/>
              <a:t>. по 113 или 125) – кредитор может требовать мораторные проценты за период процедур (п. 9 88 Пленум)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Аналогично (п. 5 ст. 63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Но проценты по ставке на дату введения наблюдения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25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Проценты при прекращении дела о банкротстве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Если недобросовестные лица инициировали банкротство платежеспособного лица для неправомерного получения выгод от этого, то суд прекращает дело и можно взыскать договорные проценты за период процедур (п. 10 Пленума 88)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Аналогично – в п. 6 ст. 63 </a:t>
            </a:r>
            <a:r>
              <a:rPr lang="ru-RU" dirty="0" err="1" smtClean="0"/>
              <a:t>ЗоБ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52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Минимум требований для инициирования кредитором банкротства </a:t>
            </a:r>
            <a:r>
              <a:rPr lang="ru-RU" dirty="0" err="1" smtClean="0"/>
              <a:t>юрлица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100 тысяч рублей (п. 2 ст. 6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Для стратегов и ест. </a:t>
            </a:r>
            <a:r>
              <a:rPr lang="ru-RU" dirty="0"/>
              <a:t>м</a:t>
            </a:r>
            <a:r>
              <a:rPr lang="ru-RU" dirty="0" smtClean="0"/>
              <a:t>онополий 500 тыс. руб. (п. 4 ст. 190 и п. 3 ст. 197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300 тысяч рублей (п. 2 ст. 6 </a:t>
            </a:r>
            <a:r>
              <a:rPr lang="ru-RU" dirty="0" err="1" smtClean="0"/>
              <a:t>ЗоБ</a:t>
            </a:r>
            <a:r>
              <a:rPr lang="ru-RU" dirty="0" smtClean="0"/>
              <a:t>). Но: опечатка в переходных</a:t>
            </a:r>
          </a:p>
          <a:p>
            <a:r>
              <a:rPr lang="ru-RU" dirty="0" smtClean="0"/>
              <a:t>Для стратегов и ест. </a:t>
            </a:r>
            <a:r>
              <a:rPr lang="ru-RU" dirty="0"/>
              <a:t>м</a:t>
            </a:r>
            <a:r>
              <a:rPr lang="ru-RU" dirty="0" smtClean="0"/>
              <a:t>онополий – 1 млн. руб. (п. 4 ст. 190 и п. 3 ст. 197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Ср. для ФЛ с 1 июля 2015 – 500 тысяч рублей (п. 2 ст. 213.3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1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РАНЬШЕ: всегда </a:t>
            </a:r>
            <a:r>
              <a:rPr lang="ru-RU" dirty="0"/>
              <a:t>да (п. 3 ст. 6 </a:t>
            </a:r>
            <a:r>
              <a:rPr lang="ru-RU" dirty="0" err="1"/>
              <a:t>ЗоБ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 smtClean="0"/>
              <a:t>В результате кредитор проигрывал должнику в возбуждении дела</a:t>
            </a:r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28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838200" y="372343"/>
            <a:ext cx="10919977" cy="13111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Нужно ли решение суда для инициирования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банкротства </a:t>
            </a:r>
            <a:r>
              <a:rPr lang="ru-RU" dirty="0"/>
              <a:t>кредитором? (1)</a:t>
            </a:r>
          </a:p>
        </p:txBody>
      </p:sp>
    </p:spTree>
    <p:extLst>
      <p:ext uri="{BB962C8B-B14F-4D97-AF65-F5344CB8AC3E}">
        <p14:creationId xmlns:p14="http://schemas.microsoft.com/office/powerpoint/2010/main" val="2176614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Нужно ли решение суда для инициирования </a:t>
            </a:r>
            <a:br>
              <a:rPr lang="ru-RU" dirty="0"/>
            </a:br>
            <a:r>
              <a:rPr lang="ru-RU" dirty="0"/>
              <a:t>банкротства кредитором? </a:t>
            </a:r>
            <a:r>
              <a:rPr lang="ru-RU" dirty="0" smtClean="0"/>
              <a:t>(2)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Если кредитор банк, то нет, но нужны признаки банкротства у должника (п. 2 ст. 7 </a:t>
            </a:r>
            <a:r>
              <a:rPr lang="ru-RU" dirty="0" err="1"/>
              <a:t>ЗоБ</a:t>
            </a:r>
            <a:r>
              <a:rPr lang="ru-RU" dirty="0"/>
              <a:t>)</a:t>
            </a:r>
          </a:p>
          <a:p>
            <a:r>
              <a:rPr lang="ru-RU" dirty="0"/>
              <a:t>Что за признаки? Из ст. 3 – 3 месяца просрочки для ЮЛ или из ст. 2 (недостаточность или неплатежеспособность – их признаками называет, напр., ст. 9)?</a:t>
            </a:r>
          </a:p>
          <a:p>
            <a:r>
              <a:rPr lang="ru-RU" dirty="0"/>
              <a:t>А если банк </a:t>
            </a:r>
            <a:r>
              <a:rPr lang="ru-RU" dirty="0" err="1"/>
              <a:t>цедирует</a:t>
            </a:r>
            <a:r>
              <a:rPr lang="ru-RU" dirty="0"/>
              <a:t> не банку? Ср. п. 2 ст. 213.5 </a:t>
            </a:r>
            <a:r>
              <a:rPr lang="ru-RU" dirty="0" err="1"/>
              <a:t>ЗоБ</a:t>
            </a:r>
            <a:r>
              <a:rPr lang="ru-RU" dirty="0"/>
              <a:t> для ФЛ с 1 июля 2015: «требования, основанные на кредитных договорах с кредитными организациями»</a:t>
            </a:r>
            <a:endParaRPr lang="en-US" dirty="0"/>
          </a:p>
          <a:p>
            <a:r>
              <a:rPr lang="ru-RU" dirty="0"/>
              <a:t>А если спор о праве? Для ФЛ с 1 июля 2015 суд оставляет тогда без рассмотрения: п. 2 ст. 213.6 </a:t>
            </a:r>
            <a:r>
              <a:rPr lang="ru-RU" dirty="0" err="1"/>
              <a:t>ЗоБ</a:t>
            </a:r>
            <a:endParaRPr lang="ru-RU" dirty="0"/>
          </a:p>
          <a:p>
            <a:r>
              <a:rPr lang="ru-RU" dirty="0"/>
              <a:t>А если должник платежеспособен ? Для ФЛ с 1 июля 2015 кредитор должен доказать неплатежеспособность: п. 2 ст. 213.6 </a:t>
            </a:r>
            <a:r>
              <a:rPr lang="ru-RU" dirty="0" err="1"/>
              <a:t>ЗоБ</a:t>
            </a:r>
            <a:endParaRPr lang="en-US" dirty="0"/>
          </a:p>
          <a:p>
            <a:r>
              <a:rPr lang="ru-RU" dirty="0"/>
              <a:t>Нужно раскрывать тогда информацию в ЕФРСДЮЛ (п. 2.1 ст. 7 </a:t>
            </a:r>
            <a:r>
              <a:rPr lang="ru-RU" dirty="0" err="1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62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Увы, в этих законах был ряд опечаток и недостатков... Но их устраняют!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Проекты федеральных законов </a:t>
            </a:r>
            <a:r>
              <a:rPr lang="en-US" dirty="0" smtClean="0"/>
              <a:t>N 712260-6 </a:t>
            </a:r>
            <a:r>
              <a:rPr lang="ru-RU" smtClean="0"/>
              <a:t>и </a:t>
            </a:r>
            <a:r>
              <a:rPr lang="ru-RU" smtClean="0"/>
              <a:t>723854-6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3137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Предварительное раскрытие информации о намерении инициировать банкротство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Должник обязан направить свое заявление всем конкурсным кредиторам (п. 4 ст. 37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Кредитор обязан направить свое заявление должнику (п. 3 ст. 39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Должник также обязан за 15 дней до подачи заявления раскрыть это в ЕФРСДЮЛ (п. 4 ст. 37 </a:t>
            </a:r>
            <a:r>
              <a:rPr lang="ru-RU" dirty="0" err="1" smtClean="0"/>
              <a:t>ЗоБ</a:t>
            </a:r>
            <a:r>
              <a:rPr lang="ru-RU" dirty="0" smtClean="0"/>
              <a:t>) – до 1 июля 2015 можно уведомить всех кредиторов или включить в ЕФРСБ (ч. 2 и 3 ст. 4 482-ФЗ)</a:t>
            </a:r>
          </a:p>
          <a:p>
            <a:r>
              <a:rPr lang="ru-RU" dirty="0" smtClean="0"/>
              <a:t>Если кредитор – банк и он идет без решения суда, то же самое, что и должник (п. 2.1 ст. 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800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Выбор АУ при инициировании банкротства должником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Должник мог выбрать как СРО, так и конкретного АУ (п. 2 ст. 37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Должник вообще не выбирает: СРО выбирается автоматически при размещении в ЕФРСДЮЛ уведомления об обращении должника в суд (п. 5 ст. 37 </a:t>
            </a:r>
            <a:r>
              <a:rPr lang="ru-RU" dirty="0" err="1" smtClean="0"/>
              <a:t>ЗоБ</a:t>
            </a:r>
            <a:r>
              <a:rPr lang="ru-RU" dirty="0" smtClean="0"/>
              <a:t>) – это будет после утверждения МЭР порядка, а до этого СРО выбирает суд при подаче заявления (ч. 6 ст. 4 482-ФЗ). </a:t>
            </a:r>
          </a:p>
          <a:p>
            <a:r>
              <a:rPr lang="ru-RU" dirty="0" smtClean="0"/>
              <a:t>А если аффилированный с должником кредитор подает заявление? А может ли он вообще подавать заявление?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9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Право суда отказать в утверждении АУ, соответствующего формальным требованиям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/>
              <a:t>В исключительных случаях, когда совершение АУ неоднократных грубых умышленных нарушений в данном или в других делах о банкротстве, подтвержденное вступившими в законную силу судебными актами, приводит к существенным и обоснованным сомнениям в наличии у арбитражного управляющего должной компетентности, добросовестности или независимости - по инициативе суда или по ходатайству участвующих в деле лиц </a:t>
            </a:r>
            <a:r>
              <a:rPr lang="ru-RU" dirty="0" smtClean="0"/>
              <a:t>(п. 56 Пленума 35)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Если СРО представит информацию </a:t>
            </a:r>
            <a:r>
              <a:rPr lang="ru-RU" dirty="0"/>
              <a:t>об отсутствии у </a:t>
            </a:r>
            <a:r>
              <a:rPr lang="ru-RU" dirty="0" smtClean="0"/>
              <a:t>АУ достаточной </a:t>
            </a:r>
            <a:r>
              <a:rPr lang="ru-RU" dirty="0"/>
              <a:t>компетентности, добросовестности и независимости для проведения </a:t>
            </a:r>
            <a:r>
              <a:rPr lang="ru-RU" dirty="0" smtClean="0"/>
              <a:t>процедуры</a:t>
            </a:r>
            <a:r>
              <a:rPr lang="ru-RU" dirty="0"/>
              <a:t> </a:t>
            </a:r>
            <a:r>
              <a:rPr lang="ru-RU" dirty="0" smtClean="0"/>
              <a:t>банкротства (п. 5 ст. 45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Но если суд при такой инфо от СРО все-таки утвердит АУ, то он должен застраховать </a:t>
            </a:r>
            <a:r>
              <a:rPr lang="ru-RU" dirty="0" err="1" smtClean="0"/>
              <a:t>отв-сть</a:t>
            </a:r>
            <a:r>
              <a:rPr lang="ru-RU" dirty="0" smtClean="0"/>
              <a:t> на всю сумму </a:t>
            </a:r>
            <a:r>
              <a:rPr lang="ru-RU" dirty="0" err="1" smtClean="0"/>
              <a:t>комфонда</a:t>
            </a:r>
            <a:r>
              <a:rPr lang="ru-RU" dirty="0" smtClean="0"/>
              <a:t> СРО (п. 5 ст. 45 </a:t>
            </a:r>
            <a:r>
              <a:rPr lang="ru-RU" dirty="0" err="1" smtClean="0"/>
              <a:t>ЗоБ</a:t>
            </a:r>
            <a:r>
              <a:rPr lang="ru-RU" dirty="0" smtClean="0"/>
              <a:t>), а он не меньше 20 млн.</a:t>
            </a:r>
          </a:p>
          <a:p>
            <a:r>
              <a:rPr lang="ru-RU" dirty="0" smtClean="0"/>
              <a:t>А если инфо будет не от СРО, а от других лиц?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882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Голосование залогового кредитора на СК (п. 1 ст. 12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944231" cy="3684588"/>
          </a:xfrm>
        </p:spPr>
        <p:txBody>
          <a:bodyPr>
            <a:normAutofit/>
          </a:bodyPr>
          <a:lstStyle/>
          <a:p>
            <a:r>
              <a:rPr lang="ru-RU" dirty="0"/>
              <a:t>в ходе наблюдения;</a:t>
            </a:r>
          </a:p>
          <a:p>
            <a:r>
              <a:rPr lang="ru-RU" dirty="0" smtClean="0"/>
              <a:t>в </a:t>
            </a:r>
            <a:r>
              <a:rPr lang="ru-RU" dirty="0"/>
              <a:t>ходе </a:t>
            </a:r>
            <a:r>
              <a:rPr lang="ru-RU" dirty="0" smtClean="0"/>
              <a:t>ФО и ВУ в </a:t>
            </a:r>
            <a:r>
              <a:rPr lang="ru-RU" dirty="0"/>
              <a:t>случае отказа от реализации предмета залога или вынесения </a:t>
            </a:r>
            <a:r>
              <a:rPr lang="ru-RU" dirty="0" smtClean="0"/>
              <a:t>судом </a:t>
            </a:r>
            <a:r>
              <a:rPr lang="ru-RU" dirty="0"/>
              <a:t>определения об отказе в </a:t>
            </a:r>
            <a:r>
              <a:rPr lang="ru-RU" dirty="0" smtClean="0"/>
              <a:t>ходатайстве </a:t>
            </a:r>
            <a:r>
              <a:rPr lang="ru-RU" dirty="0"/>
              <a:t>о реализации предмета </a:t>
            </a:r>
            <a:r>
              <a:rPr lang="ru-RU" dirty="0" smtClean="0"/>
              <a:t>залога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84019" y="2505075"/>
            <a:ext cx="6571369" cy="36845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также и:</a:t>
            </a:r>
          </a:p>
          <a:p>
            <a:r>
              <a:rPr lang="ru-RU" dirty="0"/>
              <a:t>по вопросу о выборе </a:t>
            </a:r>
            <a:r>
              <a:rPr lang="ru-RU" dirty="0" smtClean="0"/>
              <a:t>АУ или СРО</a:t>
            </a:r>
          </a:p>
          <a:p>
            <a:r>
              <a:rPr lang="ru-RU" dirty="0" smtClean="0"/>
              <a:t>по вопросу об обращении </a:t>
            </a:r>
            <a:r>
              <a:rPr lang="ru-RU" dirty="0"/>
              <a:t>в </a:t>
            </a:r>
            <a:r>
              <a:rPr lang="ru-RU" dirty="0" smtClean="0"/>
              <a:t>суд </a:t>
            </a:r>
            <a:r>
              <a:rPr lang="ru-RU" dirty="0"/>
              <a:t>с ходатайством о прекращении конкурсного производства и переходе к внешнему </a:t>
            </a:r>
            <a:r>
              <a:rPr lang="ru-RU" dirty="0" smtClean="0"/>
              <a:t>управлению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ходе реструктуризации долгов </a:t>
            </a:r>
            <a:r>
              <a:rPr lang="ru-RU" dirty="0" smtClean="0"/>
              <a:t>гражданина</a:t>
            </a:r>
            <a:endParaRPr lang="ru-RU" dirty="0"/>
          </a:p>
          <a:p>
            <a:r>
              <a:rPr lang="ru-RU" dirty="0" smtClean="0"/>
              <a:t>в </a:t>
            </a:r>
            <a:r>
              <a:rPr lang="ru-RU" dirty="0"/>
              <a:t>ходе реализации имущества </a:t>
            </a:r>
            <a:r>
              <a:rPr lang="ru-RU" dirty="0" smtClean="0"/>
              <a:t>гражданина</a:t>
            </a:r>
          </a:p>
          <a:p>
            <a:r>
              <a:rPr lang="ru-RU" dirty="0"/>
              <a:t>е</a:t>
            </a:r>
            <a:r>
              <a:rPr lang="ru-RU" dirty="0" smtClean="0"/>
              <a:t>сли вопросы 1 СК решаются в КП (п. 3 ст. 73 ЗоБ0</a:t>
            </a:r>
            <a:endParaRPr lang="ru-RU" dirty="0"/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437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Расходы АУ на обеспечение текущей деятельности должника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Теперь они не подпадают под ст. 20.7 </a:t>
            </a:r>
            <a:r>
              <a:rPr lang="ru-RU" dirty="0" err="1" smtClean="0"/>
              <a:t>ЗоБ</a:t>
            </a:r>
            <a:endParaRPr lang="ru-RU" dirty="0" smtClean="0"/>
          </a:p>
          <a:p>
            <a:r>
              <a:rPr lang="ru-RU" dirty="0" smtClean="0"/>
              <a:t>На них теперь нет лимитов</a:t>
            </a:r>
            <a:endParaRPr lang="ru-RU" dirty="0"/>
          </a:p>
          <a:p>
            <a:r>
              <a:rPr lang="ru-RU" dirty="0" smtClean="0"/>
              <a:t>Можно ли жаловаться в суд на их необоснованность?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91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Заключение ВУ по оспариванию сделок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Теперь ВУ к своему отчету обязан приложить заключение о </a:t>
            </a:r>
            <a:r>
              <a:rPr lang="ru-RU" dirty="0"/>
              <a:t>наличии или об отсутствии оснований для оспаривания сделок </a:t>
            </a:r>
            <a:r>
              <a:rPr lang="ru-RU" dirty="0" smtClean="0"/>
              <a:t>должника (п. 2 ст. 67 </a:t>
            </a:r>
            <a:r>
              <a:rPr lang="ru-RU" dirty="0" err="1" smtClean="0"/>
              <a:t>ЗоБ</a:t>
            </a:r>
            <a:r>
              <a:rPr lang="ru-RU" dirty="0" smtClean="0"/>
              <a:t>) – направляется в суд</a:t>
            </a:r>
          </a:p>
          <a:p>
            <a:r>
              <a:rPr lang="ru-RU" dirty="0" smtClean="0"/>
              <a:t>Это может повлиять на начало течения давности для КУ и кредиторов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0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Могут ли кредиторы и ВУ возражать о давности при установлении требований друг друга?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Нет – пункт 14 Пленума 29 в первоначальной редакции</a:t>
            </a:r>
          </a:p>
          <a:p>
            <a:r>
              <a:rPr lang="ru-RU" dirty="0" smtClean="0"/>
              <a:t>Да – п. 14 в ред. </a:t>
            </a:r>
            <a:r>
              <a:rPr lang="ru-RU" dirty="0"/>
              <a:t>о</a:t>
            </a:r>
            <a:r>
              <a:rPr lang="ru-RU" dirty="0" smtClean="0"/>
              <a:t>т 14.03.2014 (могут все, кто может возражать по 71 или 100)</a:t>
            </a:r>
          </a:p>
          <a:p>
            <a:r>
              <a:rPr lang="ru-RU" dirty="0" smtClean="0"/>
              <a:t>НО: по 100 буквально названы кредиторы, уже включенные в реестр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Да, причем любое участвующее в деле лицо (п. 1 ст. 66, п. 2 ст. 71 и п. 3 ст. 100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Кредитор участвует в деле с даты принятия его требования судом (п. 30 Пленума 60)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9446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Уведомление о предъявлении требований по 100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путем направления по </a:t>
            </a:r>
            <a:r>
              <a:rPr lang="ru-RU" dirty="0" smtClean="0"/>
              <a:t>правилам главы 12 АПК сообщения представителю СК, а если он не избран – всем включенным в реестр кредиторам (п. 33 Пленума 60)</a:t>
            </a:r>
          </a:p>
          <a:p>
            <a:r>
              <a:rPr lang="ru-RU" dirty="0"/>
              <a:t>к</a:t>
            </a:r>
            <a:r>
              <a:rPr lang="ru-RU" dirty="0" smtClean="0"/>
              <a:t>редитор должен был дать это деньги до рассмотрения его требования, но при наличии уважительной причины суд мог обязать должника возместить расходы кредитора (п. 7 ст. 100 </a:t>
            </a:r>
            <a:r>
              <a:rPr lang="ru-RU" dirty="0" err="1" smtClean="0"/>
              <a:t>ЗоБ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Размещение в ЕФРСБ (п. 2 ст. 100 </a:t>
            </a:r>
            <a:r>
              <a:rPr lang="ru-RU" dirty="0" err="1" smtClean="0"/>
              <a:t>ЗоБ</a:t>
            </a:r>
            <a:r>
              <a:rPr lang="ru-RU" dirty="0" smtClean="0"/>
              <a:t>) АУ за счет должника</a:t>
            </a:r>
          </a:p>
          <a:p>
            <a:r>
              <a:rPr lang="ru-RU" dirty="0" smtClean="0"/>
              <a:t>Если причины </a:t>
            </a:r>
            <a:r>
              <a:rPr lang="ru-RU" dirty="0" err="1" smtClean="0"/>
              <a:t>необращения</a:t>
            </a:r>
            <a:r>
              <a:rPr lang="ru-RU" dirty="0" smtClean="0"/>
              <a:t> в наблюдении неуважительные, то суд может взыскать расходы должника с кредитора (п. 7 ст. 100)  - но это не мешает включить в реестр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8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Контроль за электронными площадками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ЭП </a:t>
            </a:r>
            <a:r>
              <a:rPr lang="ru-RU" dirty="0" err="1" smtClean="0"/>
              <a:t>д.б</a:t>
            </a:r>
            <a:r>
              <a:rPr lang="ru-RU" dirty="0" smtClean="0"/>
              <a:t>. членом СРО ЭП  (п. 20 ст. 110 </a:t>
            </a:r>
            <a:r>
              <a:rPr lang="ru-RU" dirty="0" err="1" smtClean="0"/>
              <a:t>ЗоБ</a:t>
            </a:r>
            <a:r>
              <a:rPr lang="ru-RU" dirty="0" smtClean="0"/>
              <a:t>) (действует с 1 июля 2015 – ч. 13 ст. 4 482-ФЗ). Во всех процедурах или только в новых?</a:t>
            </a:r>
          </a:p>
          <a:p>
            <a:r>
              <a:rPr lang="ru-RU" dirty="0" smtClean="0"/>
              <a:t>ЭП отвечает перед третьими лицами за убытки от нарушений на торгах (п. 1 ст. 111.6 </a:t>
            </a:r>
            <a:r>
              <a:rPr lang="ru-RU" dirty="0" err="1" smtClean="0"/>
              <a:t>ЗоБ</a:t>
            </a:r>
            <a:r>
              <a:rPr lang="ru-RU" dirty="0" smtClean="0"/>
              <a:t>) </a:t>
            </a:r>
          </a:p>
          <a:p>
            <a:r>
              <a:rPr lang="ru-RU" dirty="0" smtClean="0"/>
              <a:t>Ответственность ЭП застрахована не менее чем на 30 млн. руб. в год (ст. 111.7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За ЭП </a:t>
            </a:r>
            <a:r>
              <a:rPr lang="ru-RU" dirty="0" err="1" smtClean="0"/>
              <a:t>отвечат</a:t>
            </a:r>
            <a:r>
              <a:rPr lang="ru-RU" dirty="0" smtClean="0"/>
              <a:t> </a:t>
            </a:r>
            <a:r>
              <a:rPr lang="ru-RU" dirty="0" err="1" smtClean="0"/>
              <a:t>комфонд</a:t>
            </a:r>
            <a:r>
              <a:rPr lang="ru-RU" dirty="0" smtClean="0"/>
              <a:t> СРО ЭП (ст. 111.8 </a:t>
            </a:r>
            <a:r>
              <a:rPr lang="ru-RU" dirty="0" err="1" smtClean="0"/>
              <a:t>ЗоБ</a:t>
            </a:r>
            <a:r>
              <a:rPr lang="ru-RU" dirty="0" smtClean="0"/>
              <a:t>). Мин. размер </a:t>
            </a:r>
            <a:r>
              <a:rPr lang="ru-RU" dirty="0" err="1" smtClean="0"/>
              <a:t>комфонда</a:t>
            </a:r>
            <a:r>
              <a:rPr lang="ru-RU" dirty="0" smtClean="0"/>
              <a:t> – 3 млн. на 1 ЭП, лимит на один случай по одной ЭП – 5 млн. руб.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00017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Размер </a:t>
            </a:r>
            <a:r>
              <a:rPr lang="ru-RU" dirty="0" err="1" smtClean="0"/>
              <a:t>комфонда</a:t>
            </a:r>
            <a:r>
              <a:rPr lang="ru-RU" dirty="0" smtClean="0"/>
              <a:t> СРО АУ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Не менее 50 тыс. руб. с АУ (п. 2 ст. 25.1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/>
              <a:t>Не менее 50 тыс. руб. с АУ </a:t>
            </a:r>
            <a:r>
              <a:rPr lang="ru-RU" dirty="0" smtClean="0"/>
              <a:t>и всего не менее 20 млн. руб. (п</a:t>
            </a:r>
            <a:r>
              <a:rPr lang="ru-RU" dirty="0"/>
              <a:t>. 2 ст. 25.1 </a:t>
            </a:r>
            <a:r>
              <a:rPr lang="ru-RU" dirty="0" err="1"/>
              <a:t>ЗоБ</a:t>
            </a:r>
            <a:r>
              <a:rPr lang="ru-RU" dirty="0" smtClean="0"/>
              <a:t>) (до 20 млн. нужно довести 1 января 2016 – ч. 11 ст. 4 482-ФЗ)</a:t>
            </a:r>
            <a:endParaRPr lang="ru-RU" dirty="0"/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39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852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Что еще нас ждет?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Дорожная карта Правительства (самое важное – </a:t>
            </a:r>
            <a:r>
              <a:rPr lang="ru-RU" dirty="0" err="1" smtClean="0"/>
              <a:t>финоздоровление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Законопроект о внеконкурсном оспаривании (внесен в ГД депутатом)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17423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Максимальный размер выплаты из </a:t>
            </a:r>
            <a:r>
              <a:rPr lang="ru-RU" dirty="0" err="1" smtClean="0"/>
              <a:t>комфонда</a:t>
            </a:r>
            <a:r>
              <a:rPr lang="ru-RU" dirty="0" smtClean="0"/>
              <a:t> СРО АУ на один случай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25 % </a:t>
            </a:r>
            <a:r>
              <a:rPr lang="ru-RU" dirty="0" err="1" smtClean="0"/>
              <a:t>комфонда</a:t>
            </a:r>
            <a:r>
              <a:rPr lang="ru-RU" dirty="0" smtClean="0"/>
              <a:t> на </a:t>
            </a:r>
            <a:r>
              <a:rPr lang="ru-RU" dirty="0"/>
              <a:t>последнюю отчетную </a:t>
            </a:r>
            <a:r>
              <a:rPr lang="ru-RU" dirty="0" smtClean="0"/>
              <a:t>дату перед решением </a:t>
            </a:r>
            <a:r>
              <a:rPr lang="ru-RU" dirty="0"/>
              <a:t>суда о взыскании с </a:t>
            </a:r>
            <a:r>
              <a:rPr lang="ru-RU" dirty="0" smtClean="0"/>
              <a:t>АУ убытков (п. 11 ст. 25.1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5 млн. руб. (п. 11 ст. 25.1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Если суд утвердил АУ вопреки мнению СРО, то 1 млн.</a:t>
            </a:r>
          </a:p>
          <a:p>
            <a:r>
              <a:rPr lang="ru-RU" dirty="0" smtClean="0"/>
              <a:t>Применяется к убыткам, причиненным после 29.01.2015 (ч. 12 ст. 4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10996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Залог и замещение активов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Передача ПЗ при ЗА не прекращает сама по себе залог (пост. </a:t>
            </a:r>
            <a:r>
              <a:rPr lang="ru-RU" dirty="0" err="1" smtClean="0"/>
              <a:t>През</a:t>
            </a:r>
            <a:r>
              <a:rPr lang="ru-RU" dirty="0" smtClean="0"/>
              <a:t>. ВАС от </a:t>
            </a:r>
            <a:r>
              <a:rPr lang="ru-RU" dirty="0"/>
              <a:t>25.03.2014 № 18749/13 (Росбанк пр. Инвест-Ресурс и др</a:t>
            </a:r>
            <a:r>
              <a:rPr lang="ru-RU" dirty="0" smtClean="0"/>
              <a:t>.))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При ЗА происходит замена ПЗ на акции. Стоимость акций в залоге </a:t>
            </a:r>
            <a:r>
              <a:rPr lang="ru-RU" dirty="0" err="1" smtClean="0"/>
              <a:t>д.б</a:t>
            </a:r>
            <a:r>
              <a:rPr lang="ru-RU" dirty="0" smtClean="0"/>
              <a:t>. пропорциональна рыночной стоимости ПЗ (п. 7 ст. 115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26133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Как управлять АО, созданным при замещении активов?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2958432" cy="3684588"/>
          </a:xfrm>
        </p:spPr>
        <p:txBody>
          <a:bodyPr/>
          <a:lstStyle/>
          <a:p>
            <a:r>
              <a:rPr lang="ru-RU" dirty="0"/>
              <a:t>ВАС РФ признавал право СК участвовать в </a:t>
            </a:r>
            <a:r>
              <a:rPr lang="ru-RU" dirty="0" err="1"/>
              <a:t>корпуправлении</a:t>
            </a:r>
            <a:r>
              <a:rPr lang="ru-RU" dirty="0"/>
              <a:t> АО (пост. </a:t>
            </a:r>
            <a:r>
              <a:rPr lang="ru-RU" dirty="0" err="1"/>
              <a:t>През</a:t>
            </a:r>
            <a:r>
              <a:rPr lang="ru-RU" dirty="0"/>
              <a:t>. от 15.10.2013 № 7070/13 (</a:t>
            </a:r>
            <a:r>
              <a:rPr lang="ru-RU" dirty="0" err="1"/>
              <a:t>Сельмаш</a:t>
            </a:r>
            <a:r>
              <a:rPr lang="ru-RU" dirty="0"/>
              <a:t>)) 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5144" y="2505075"/>
            <a:ext cx="7180244" cy="3684588"/>
          </a:xfrm>
        </p:spPr>
        <p:txBody>
          <a:bodyPr>
            <a:noAutofit/>
          </a:bodyPr>
          <a:lstStyle/>
          <a:p>
            <a:r>
              <a:rPr lang="ru-RU" sz="2300" dirty="0" smtClean="0"/>
              <a:t>ГД – это АУ или иное лицо, назначаемое и отстраняемое АУ по решению СК (п. 8 ст. 115 </a:t>
            </a:r>
            <a:r>
              <a:rPr lang="ru-RU" sz="2300" dirty="0" err="1" smtClean="0"/>
              <a:t>ЗоБ</a:t>
            </a:r>
            <a:r>
              <a:rPr lang="ru-RU" sz="2300" dirty="0" smtClean="0"/>
              <a:t>). Могут ли кредиторы должника требовать возмещения убытков от АУ и особенно этого иного лица? В пользу должника или АО взыскиваются убытки?</a:t>
            </a:r>
          </a:p>
          <a:p>
            <a:r>
              <a:rPr lang="ru-RU" sz="2300" dirty="0" smtClean="0"/>
              <a:t>Устав АО утверждает СК (п. 9 ст. 115 </a:t>
            </a:r>
            <a:r>
              <a:rPr lang="ru-RU" sz="2300" dirty="0" err="1" smtClean="0"/>
              <a:t>ЗоБ</a:t>
            </a:r>
            <a:r>
              <a:rPr lang="ru-RU" sz="2300" dirty="0" smtClean="0"/>
              <a:t>)</a:t>
            </a:r>
          </a:p>
          <a:p>
            <a:r>
              <a:rPr lang="ru-RU" sz="2300" dirty="0" smtClean="0"/>
              <a:t>СК может создать и избрать СД АО (п. 10 ст. 115 </a:t>
            </a:r>
            <a:r>
              <a:rPr lang="ru-RU" sz="2300" dirty="0" err="1" smtClean="0"/>
              <a:t>ЗоБ</a:t>
            </a:r>
            <a:r>
              <a:rPr lang="ru-RU" sz="2300" dirty="0" smtClean="0"/>
              <a:t>)</a:t>
            </a:r>
          </a:p>
          <a:p>
            <a:r>
              <a:rPr lang="ru-RU" sz="2300" dirty="0" smtClean="0"/>
              <a:t>АО не может распоряжаться своим имуществом до реализации его акций (п. 11 ст. 115 </a:t>
            </a:r>
            <a:r>
              <a:rPr lang="ru-RU" sz="2300" dirty="0" err="1" smtClean="0"/>
              <a:t>ЗоБ</a:t>
            </a:r>
            <a:r>
              <a:rPr lang="ru-RU" sz="2300" dirty="0" smtClean="0"/>
              <a:t>) </a:t>
            </a:r>
            <a:endParaRPr lang="ru-RU" sz="2300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79714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узнать о порядке продажи предмета залога?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err="1" smtClean="0"/>
              <a:t>Незалоговые</a:t>
            </a:r>
            <a:r>
              <a:rPr lang="ru-RU" dirty="0" smtClean="0"/>
              <a:t> кредиторы могли возразить против порядка продажи ПЗ (п. 9 Пленума 58), но неясно, откуда они могли о нем узнать до начала продажи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КУ включает сведения о порядке продажи ПЗ за 15 дней до этого в ЕФРСБ (п. 4 ст. 138 </a:t>
            </a:r>
            <a:r>
              <a:rPr lang="ru-RU" dirty="0" err="1" smtClean="0"/>
              <a:t>ЗоБ</a:t>
            </a:r>
            <a:r>
              <a:rPr lang="ru-RU" dirty="0" smtClean="0"/>
              <a:t>). После этого можно заявить возражения в течение 10 дней</a:t>
            </a:r>
          </a:p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40804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Можно ли продать ПЗ в составе другого имущества без согласия ЗК?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По общему правилу нет (пост. </a:t>
            </a:r>
            <a:r>
              <a:rPr lang="ru-RU" dirty="0" err="1" smtClean="0"/>
              <a:t>През</a:t>
            </a:r>
            <a:r>
              <a:rPr lang="ru-RU" dirty="0" smtClean="0"/>
              <a:t>. ВАС от </a:t>
            </a:r>
            <a:r>
              <a:rPr lang="ru-RU" dirty="0"/>
              <a:t>30.07.2013 № 14016/10 (Сбербанк России пр. комитет кредиторов Атлас) </a:t>
            </a:r>
            <a:r>
              <a:rPr lang="ru-RU" dirty="0" smtClean="0"/>
              <a:t>и Опр. СКЭС ВС от </a:t>
            </a:r>
            <a:r>
              <a:rPr lang="ru-RU" dirty="0"/>
              <a:t>22.10.2014 № 306-ЭС14-60 (КУ СВ-</a:t>
            </a:r>
            <a:r>
              <a:rPr lang="ru-RU" dirty="0" err="1"/>
              <a:t>Квадро</a:t>
            </a:r>
            <a:r>
              <a:rPr lang="ru-RU" dirty="0"/>
              <a:t> пр. Банк </a:t>
            </a:r>
            <a:r>
              <a:rPr lang="ru-RU" dirty="0" err="1"/>
              <a:t>Уралсиб</a:t>
            </a:r>
            <a:r>
              <a:rPr lang="ru-RU" dirty="0" smtClean="0"/>
              <a:t>))</a:t>
            </a:r>
          </a:p>
          <a:p>
            <a:r>
              <a:rPr lang="ru-RU" dirty="0" smtClean="0"/>
              <a:t>Но иногда все же можно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Нет (п. 4 ст. 138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Совсем никогда? Или 10 ГК?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1789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Право ЗК оставить ПЗ за собой при </a:t>
            </a:r>
            <a:r>
              <a:rPr lang="ru-RU" dirty="0" err="1" smtClean="0"/>
              <a:t>публичке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Можно, если нет других заявок (п. 4.2 ст. 138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А если есть другие заявки, есть ли у него приоритет?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400863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покрываются расходы на обеспечение сохранности и реализацию ПЗ?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пределах 5 % от выручки (п. 2 ст. 138 </a:t>
            </a:r>
            <a:r>
              <a:rPr lang="ru-RU" dirty="0" err="1" smtClean="0"/>
              <a:t>ЗоБ</a:t>
            </a:r>
            <a:r>
              <a:rPr lang="ru-RU" dirty="0" smtClean="0"/>
              <a:t>, п. 15 Пленума 58)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За счет выручки от реализации ПЗ до ее расходования по правилам 138 (п. 6)</a:t>
            </a:r>
          </a:p>
          <a:p>
            <a:r>
              <a:rPr lang="ru-RU" dirty="0" smtClean="0"/>
              <a:t>А за счет должника можно?</a:t>
            </a:r>
          </a:p>
          <a:p>
            <a:r>
              <a:rPr lang="ru-RU" dirty="0" smtClean="0"/>
              <a:t>ЗК утверждает порядок и условия обеспечения сохранности ПЗ (п. 4 ст. 138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0730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делать с соцкультбытом, не проданным на конкурсе?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Передается в муниципальную собственность (п. 5 ст. 132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За деньги или бесплатно?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Продавать как скажет СК, в </a:t>
            </a:r>
            <a:r>
              <a:rPr lang="ru-RU" dirty="0" err="1" smtClean="0"/>
              <a:t>т.ч</a:t>
            </a:r>
            <a:r>
              <a:rPr lang="ru-RU" dirty="0" smtClean="0"/>
              <a:t>. торги, </a:t>
            </a:r>
            <a:r>
              <a:rPr lang="ru-RU" dirty="0" err="1" smtClean="0"/>
              <a:t>публичка</a:t>
            </a:r>
            <a:r>
              <a:rPr lang="ru-RU" dirty="0" smtClean="0"/>
              <a:t> или приглашение делать оферты (п. 4.1 ст. 132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Приобретатель заключает с ОМСУ соглашение о сохранении целевого использования (п. 4.2 ст. 132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497521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взыскивается задолженность по мировому соглашению?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 общем процессуальном порядке (п. 1 ст. 167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То есть банкротный суд выдает </a:t>
            </a:r>
            <a:r>
              <a:rPr lang="ru-RU" dirty="0" err="1" smtClean="0"/>
              <a:t>исполлист</a:t>
            </a:r>
            <a:r>
              <a:rPr lang="ru-RU" dirty="0" smtClean="0"/>
              <a:t> (п. 30 Пленума о примирении 2014 г.)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Банкротный </a:t>
            </a:r>
            <a:r>
              <a:rPr lang="ru-RU" dirty="0"/>
              <a:t>суд выдает </a:t>
            </a:r>
            <a:r>
              <a:rPr lang="ru-RU" dirty="0" err="1" smtClean="0"/>
              <a:t>исполлист</a:t>
            </a:r>
            <a:r>
              <a:rPr lang="ru-RU" dirty="0" smtClean="0"/>
              <a:t> (п. 1 ст. 167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24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Как предъявляются требования при банкротстве ликвидируемого должника?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1 месяц с даты публикации сведений о признании банкротом (п. 2 ст. 225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По ст. 71 </a:t>
            </a:r>
            <a:r>
              <a:rPr lang="ru-RU" dirty="0" err="1" smtClean="0"/>
              <a:t>ЗоБ</a:t>
            </a:r>
            <a:r>
              <a:rPr lang="ru-RU" dirty="0" smtClean="0"/>
              <a:t> (п. 2 ст. 225 </a:t>
            </a:r>
            <a:r>
              <a:rPr lang="ru-RU" dirty="0" err="1" smtClean="0"/>
              <a:t>ЗоБ</a:t>
            </a:r>
            <a:r>
              <a:rPr lang="ru-RU" dirty="0" smtClean="0"/>
              <a:t>) – пока срок для всех не истечет, рассматривать нельзя (п. 8 ст. 71)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П. 2 ст. 225 </a:t>
            </a:r>
            <a:r>
              <a:rPr lang="ru-RU" dirty="0" err="1" smtClean="0"/>
              <a:t>ЗоБ</a:t>
            </a:r>
            <a:r>
              <a:rPr lang="ru-RU" dirty="0" smtClean="0"/>
              <a:t> отменен</a:t>
            </a:r>
          </a:p>
          <a:p>
            <a:r>
              <a:rPr lang="ru-RU" dirty="0" smtClean="0"/>
              <a:t>71 или 100?</a:t>
            </a:r>
          </a:p>
          <a:p>
            <a:r>
              <a:rPr lang="ru-RU" dirty="0" smtClean="0"/>
              <a:t>В 71 30 дней, но всех рассматривают вместе</a:t>
            </a:r>
          </a:p>
          <a:p>
            <a:r>
              <a:rPr lang="ru-RU" dirty="0" smtClean="0"/>
              <a:t>В 100 нет срока (в 142 2 месяца), но могут рассматривать одного раньше других. Но инфо о заявленном требовании есть в ЕФРСБ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467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Федеральный закон № 432-ФЗ от 22.12.2014 – «консолидация норм о банкротстве банков»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в</a:t>
            </a:r>
            <a:r>
              <a:rPr lang="ru-RU" dirty="0" smtClean="0"/>
              <a:t>ступил в силу с 23.12.2014</a:t>
            </a:r>
          </a:p>
          <a:p>
            <a:r>
              <a:rPr lang="ru-RU" dirty="0" smtClean="0"/>
              <a:t>применяется также и к старым делам о банкротстве банков (нет оговорки о применении только к новым)</a:t>
            </a:r>
          </a:p>
          <a:p>
            <a:r>
              <a:rPr lang="ru-RU" dirty="0" smtClean="0"/>
              <a:t>в основном дословно перенес в общий Закон о банкротстве тексты двух законов – О банкротстве банков (№ 40-ФЗ от 25.02.1999) и О санации банков (№ 175-ФЗ от 27.10.2008)</a:t>
            </a:r>
          </a:p>
          <a:p>
            <a:r>
              <a:rPr lang="ru-RU" u="sng" dirty="0"/>
              <a:t>н</a:t>
            </a:r>
            <a:r>
              <a:rPr lang="ru-RU" u="sng" dirty="0" smtClean="0"/>
              <a:t>о есть и некоторые изменения… </a:t>
            </a:r>
            <a:r>
              <a:rPr lang="ru-RU" dirty="0" smtClean="0"/>
              <a:t>(в основном про конкурсное оспаривание)</a:t>
            </a:r>
            <a:endParaRPr lang="ru-RU" u="sng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8721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Федеральный закон № </a:t>
            </a:r>
            <a:r>
              <a:rPr lang="ru-RU" dirty="0"/>
              <a:t>451-ФЗ от </a:t>
            </a:r>
            <a:r>
              <a:rPr lang="ru-RU" dirty="0" smtClean="0"/>
              <a:t>29.12.2014: про 300 тысяч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Требования вкладчиков до 300 тыс. руб. в части превышения над размером страхования, требования о возмещении вреда жизни и здоровью и компенсации морального вреда имели приоритет над другими требованиями 1 очереди при банкротстве (то есть перед другими требованиями вкладчиков) (п. 2 ст. 189.94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 связи с повышением страхового возмещения до 1,4 млн. руб. этот отменено (все кредиторы 1 очереди равны) (ч. 3 ст. 4 Федерального закона № 451-ФЗ от 29.12.2014)</a:t>
            </a:r>
          </a:p>
          <a:p>
            <a:r>
              <a:rPr lang="ru-RU" dirty="0" smtClean="0"/>
              <a:t>Применяется, если страховой случай после 29.12.2014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07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Федеральный закон № </a:t>
            </a:r>
            <a:r>
              <a:rPr lang="ru-RU" dirty="0"/>
              <a:t>405-ФЗ от 01.12.2014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Если АУ исключили из СРО, то он в течение 2 лет не сможет вступить в другую СРО (п. 2 ст. 20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АУ может привлекать только аккредитованных СРО регистратора, аудитора, оценщика, организатора </a:t>
            </a:r>
            <a:r>
              <a:rPr lang="ru-RU" dirty="0"/>
              <a:t>торгов и </a:t>
            </a:r>
            <a:r>
              <a:rPr lang="ru-RU" dirty="0" smtClean="0"/>
              <a:t>оператора </a:t>
            </a:r>
            <a:r>
              <a:rPr lang="ru-RU" dirty="0"/>
              <a:t>электронной площадки </a:t>
            </a:r>
            <a:r>
              <a:rPr lang="ru-RU" dirty="0" smtClean="0"/>
              <a:t>(п. 1 ст. 20.3 </a:t>
            </a:r>
            <a:r>
              <a:rPr lang="ru-RU" dirty="0" err="1" smtClean="0"/>
              <a:t>ЗоБ</a:t>
            </a:r>
            <a:r>
              <a:rPr lang="ru-RU" dirty="0" smtClean="0"/>
              <a:t>) – раньше СРО была вправе </a:t>
            </a:r>
            <a:r>
              <a:rPr lang="ru-RU" dirty="0" err="1" smtClean="0"/>
              <a:t>аккредитовывать</a:t>
            </a:r>
            <a:r>
              <a:rPr lang="ru-RU" dirty="0" smtClean="0"/>
              <a:t>, а теперь обязана</a:t>
            </a:r>
          </a:p>
          <a:p>
            <a:r>
              <a:rPr lang="ru-RU" dirty="0" smtClean="0"/>
              <a:t>СРО может ходатайствовать об отстранении АУ за нарушение им закона (п. 1 ст. 20.4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2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Федеральный закон № </a:t>
            </a:r>
            <a:r>
              <a:rPr lang="ru-RU" dirty="0"/>
              <a:t>457-ФЗ от 29.12.2014 – про </a:t>
            </a:r>
            <a:r>
              <a:rPr lang="ru-RU" dirty="0" smtClean="0"/>
              <a:t>ЕФРСБ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Сведения в ЕФРСБ могут включаться через нотариуса (п. 4.1 ст. 28 </a:t>
            </a:r>
            <a:r>
              <a:rPr lang="ru-RU" dirty="0" err="1" smtClean="0"/>
              <a:t>ЗоБ</a:t>
            </a:r>
            <a:r>
              <a:rPr lang="ru-RU" dirty="0" smtClean="0"/>
              <a:t>) – вступает в силу с 01.07.2015</a:t>
            </a:r>
          </a:p>
          <a:p>
            <a:r>
              <a:rPr lang="ru-RU" dirty="0" smtClean="0"/>
              <a:t>Оператор ЕФРСБ отбирается на конкурсе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427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Отмена НДС при банкротстве (366-ФЗ от 24.11.2014)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Была коллизия между ЗоБ и НК о том, как платить НДС при банкротстве </a:t>
            </a:r>
          </a:p>
          <a:p>
            <a:r>
              <a:rPr lang="ru-RU" dirty="0" smtClean="0"/>
              <a:t>Пленум ВАС решил её в пользу ЗоБ: 4 очередь текущих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Реализация имущества банкрота не облагается НДС (</a:t>
            </a:r>
            <a:r>
              <a:rPr lang="ru-RU" dirty="0" err="1" smtClean="0"/>
              <a:t>пп</a:t>
            </a:r>
            <a:r>
              <a:rPr lang="ru-RU" dirty="0" smtClean="0"/>
              <a:t>. 15 п. 2 ст. 146 НК)</a:t>
            </a:r>
          </a:p>
          <a:p>
            <a:r>
              <a:rPr lang="ru-RU" dirty="0" smtClean="0"/>
              <a:t>Применяется с 1 января 2015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537374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49689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Спасибо за внимание!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Остались вопросы? Пишите: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     </a:t>
            </a:r>
            <a:r>
              <a:rPr lang="en-US" sz="3600" dirty="0" smtClean="0">
                <a:hlinkClick r:id="rId3"/>
              </a:rPr>
              <a:t>https://www.facebook.com/oleg.r.zaitsev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@</a:t>
            </a:r>
            <a:r>
              <a:rPr lang="en-US" sz="3600" dirty="0" err="1" smtClean="0"/>
              <a:t>Oleg_Zaitsev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2493" y="3087805"/>
            <a:ext cx="1322878" cy="88057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961" y="4089247"/>
            <a:ext cx="2221213" cy="106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943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Оспаривание сделок кредиторами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407841" cy="3684588"/>
          </a:xfrm>
        </p:spPr>
        <p:txBody>
          <a:bodyPr/>
          <a:lstStyle/>
          <a:p>
            <a:r>
              <a:rPr lang="ru-RU" dirty="0" smtClean="0"/>
              <a:t>Кредитор мог оспорить сделку по </a:t>
            </a:r>
            <a:r>
              <a:rPr lang="ru-RU" dirty="0" err="1" smtClean="0"/>
              <a:t>банкротным</a:t>
            </a:r>
            <a:r>
              <a:rPr lang="ru-RU" dirty="0" smtClean="0"/>
              <a:t> основаниям только пройдя сложную судебную процедуру жалобы на АУ (п. 31 Пленума № 63)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508576" y="1681163"/>
            <a:ext cx="6846812" cy="823912"/>
          </a:xfrm>
        </p:spPr>
        <p:txBody>
          <a:bodyPr/>
          <a:lstStyle/>
          <a:p>
            <a:r>
              <a:rPr lang="ru-RU" dirty="0" smtClean="0"/>
              <a:t>ТЕПЕРЬ в силу ст. 61.9: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247629" y="2505075"/>
            <a:ext cx="7107759" cy="36845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Оспорить может представитель СК, если АУ не исполнит его решение; </a:t>
            </a:r>
            <a:r>
              <a:rPr lang="ru-RU" dirty="0"/>
              <a:t>в</a:t>
            </a:r>
            <a:r>
              <a:rPr lang="ru-RU" dirty="0" smtClean="0"/>
              <a:t> принятии решения не участвуют сторона сделки и ее </a:t>
            </a:r>
            <a:r>
              <a:rPr lang="ru-RU" dirty="0" err="1" smtClean="0"/>
              <a:t>афф</a:t>
            </a:r>
            <a:r>
              <a:rPr lang="ru-RU" dirty="0" smtClean="0"/>
              <a:t>. лица</a:t>
            </a:r>
          </a:p>
          <a:p>
            <a:r>
              <a:rPr lang="ru-RU" dirty="0" smtClean="0"/>
              <a:t>Оспорить может кредитор с 10 % реестра (не считая стороны сделки и ее </a:t>
            </a:r>
            <a:r>
              <a:rPr lang="ru-RU" dirty="0" err="1" smtClean="0"/>
              <a:t>афф</a:t>
            </a:r>
            <a:r>
              <a:rPr lang="ru-RU" dirty="0" smtClean="0"/>
              <a:t>. лиц)</a:t>
            </a:r>
          </a:p>
          <a:p>
            <a:r>
              <a:rPr lang="ru-RU" dirty="0" smtClean="0"/>
              <a:t>Как для них исчисляется давность?</a:t>
            </a:r>
          </a:p>
          <a:p>
            <a:r>
              <a:rPr lang="ru-RU" dirty="0" smtClean="0"/>
              <a:t>Могут ли они оспаривать старые сделки? (до 23.12.2014 совершенные</a:t>
            </a:r>
            <a:r>
              <a:rPr lang="en-US" dirty="0" smtClean="0"/>
              <a:t>)</a:t>
            </a:r>
            <a:endParaRPr lang="ru-RU" dirty="0" smtClean="0"/>
          </a:p>
          <a:p>
            <a:r>
              <a:rPr lang="ru-RU" dirty="0" smtClean="0"/>
              <a:t>Могут ли кредиторы оспаривать по процедуре 63 Пленума?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721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Оспаривание сделок временной администрацией финансовой организации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ВА оспаривала сделки от своего имени</a:t>
            </a:r>
          </a:p>
          <a:p>
            <a:r>
              <a:rPr lang="ru-RU" dirty="0" smtClean="0"/>
              <a:t>ВА оспаривала сделки по общим правилам подведомственности и подсудности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ВА оспаривает сделки от имени ФО (п. 4 ст. 61.9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ВА оспаривает сделки в АС по месту нахождения ФО, а с момента возбуждения дела о банкротстве ФО – в этом деле (п. 5 ст. 61.9 </a:t>
            </a:r>
            <a:r>
              <a:rPr lang="ru-RU" dirty="0" err="1" smtClean="0"/>
              <a:t>ЗоБ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490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Когда АСВ может оспаривать сделки по </a:t>
            </a:r>
            <a:r>
              <a:rPr lang="ru-RU" dirty="0" err="1" smtClean="0"/>
              <a:t>ЗоБ</a:t>
            </a:r>
            <a:r>
              <a:rPr lang="ru-RU" dirty="0" smtClean="0"/>
              <a:t> при санации?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Только как ВА до отзыва лицензии (</a:t>
            </a:r>
            <a:r>
              <a:rPr lang="ru-RU" dirty="0" err="1" smtClean="0"/>
              <a:t>пп</a:t>
            </a:r>
            <a:r>
              <a:rPr lang="ru-RU" dirty="0" smtClean="0"/>
              <a:t>. 7 п. 3 ст. 8 Закона о санации). Соответственно по факту после передачи управления инвестору АСВ теряло право на оспаривание, а банк (инвестор) тоже не мог</a:t>
            </a:r>
          </a:p>
          <a:p>
            <a:r>
              <a:rPr lang="ru-RU" dirty="0" smtClean="0"/>
              <a:t>Или по заявлению банка, если было уменьшение УК (п. 4 ст. 2 Закона о санации) (но битая ссылка на п. 2 ст. 28 </a:t>
            </a:r>
            <a:r>
              <a:rPr lang="ru-RU" dirty="0" err="1" smtClean="0"/>
              <a:t>ЗоББ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АСВ может при любой форме санации, причем даже после передачи управления инвестору вплоть до окончания плана участия (п. 2 и 11 ст. 189.40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</a:p>
          <a:p>
            <a:r>
              <a:rPr lang="ru-RU" dirty="0" smtClean="0"/>
              <a:t>Также может и банк сам после передачи инвестору (п. 11 ст. 189.40 </a:t>
            </a:r>
            <a:r>
              <a:rPr lang="ru-RU" dirty="0" err="1" smtClean="0"/>
              <a:t>ЗоБ</a:t>
            </a:r>
            <a:r>
              <a:rPr lang="ru-RU" dirty="0" smtClean="0"/>
              <a:t>) 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87C987-50DC-4336-8FD0-E3379B6C731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5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Оспаривание платежей по </a:t>
            </a:r>
            <a:r>
              <a:rPr lang="ru-RU" dirty="0" err="1" smtClean="0"/>
              <a:t>межбанку</a:t>
            </a:r>
            <a:r>
              <a:rPr lang="ru-RU" dirty="0" smtClean="0"/>
              <a:t> по ст. 61.3 </a:t>
            </a:r>
            <a:r>
              <a:rPr lang="ru-RU" dirty="0" err="1" smtClean="0"/>
              <a:t>ЗоБ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РАНЬШЕ: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Если платеж по </a:t>
            </a:r>
            <a:r>
              <a:rPr lang="ru-RU" dirty="0" err="1" smtClean="0"/>
              <a:t>межбанку</a:t>
            </a:r>
            <a:r>
              <a:rPr lang="ru-RU" dirty="0" smtClean="0"/>
              <a:t> больше 1% активов банка, то не надо доказывать его необычность (пример: опр. СКЭС ВС РФ от </a:t>
            </a:r>
            <a:r>
              <a:rPr lang="ru-RU" dirty="0"/>
              <a:t>24.09.2014 № </a:t>
            </a:r>
            <a:r>
              <a:rPr lang="ru-RU" dirty="0" smtClean="0"/>
              <a:t>305-ЭС14-1204)</a:t>
            </a:r>
          </a:p>
          <a:p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ru-RU" dirty="0" smtClean="0"/>
              <a:t>ТЕПЕРЬ: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ru-RU" dirty="0" smtClean="0"/>
              <a:t>Даже если платеж по </a:t>
            </a:r>
            <a:r>
              <a:rPr lang="ru-RU" dirty="0" err="1" smtClean="0"/>
              <a:t>межбанку</a:t>
            </a:r>
            <a:r>
              <a:rPr lang="ru-RU" dirty="0" smtClean="0"/>
              <a:t> больше 1 %, то все равно нужно доказывать его необычность (п. 6 ст. 189.40 </a:t>
            </a:r>
            <a:r>
              <a:rPr lang="ru-RU" dirty="0" err="1" smtClean="0"/>
              <a:t>ЗоБ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C0495-44AD-42C6-BA56-506475AAD34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588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1514</TotalTime>
  <Words>4471</Words>
  <Application>Microsoft Macintosh PowerPoint</Application>
  <PresentationFormat>Широкоэкранный</PresentationFormat>
  <Paragraphs>367</Paragraphs>
  <Slides>54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54</vt:i4>
      </vt:variant>
    </vt:vector>
  </HeadingPairs>
  <TitlesOfParts>
    <vt:vector size="58" baseType="lpstr">
      <vt:lpstr>Calibri</vt:lpstr>
      <vt:lpstr>Calibri Light</vt:lpstr>
      <vt:lpstr>Arial</vt:lpstr>
      <vt:lpstr>Тема Office</vt:lpstr>
      <vt:lpstr>Изменения законодательства о банкротстве 2014-2015 </vt:lpstr>
      <vt:lpstr>В конце 2014 года был принят ряд федеральных законов в сфере банкротства:</vt:lpstr>
      <vt:lpstr>Увы, в этих законах был ряд опечаток и недостатков... Но их устраняют!</vt:lpstr>
      <vt:lpstr>Что еще нас ждет?</vt:lpstr>
      <vt:lpstr>1. Федеральный закон № 432-ФЗ от 22.12.2014 – «консолидация норм о банкротстве банков»</vt:lpstr>
      <vt:lpstr>Оспаривание сделок кредиторами</vt:lpstr>
      <vt:lpstr>Оспаривание сделок временной администрацией финансовой организации</vt:lpstr>
      <vt:lpstr>Когда АСВ может оспаривать сделки по ЗоБ при санации?</vt:lpstr>
      <vt:lpstr>Оспаривание платежей по межбанку по ст. 61.3 ЗоБ</vt:lpstr>
      <vt:lpstr>Доказывание необычности операций по счету (раньше – п. 35.3 Пленума 63)</vt:lpstr>
      <vt:lpstr>Доказывание необычности операций по счету (теперь – п. 5 ст. 189.40 ЗоБ) </vt:lpstr>
      <vt:lpstr>Оспаривание трудовых выплат</vt:lpstr>
      <vt:lpstr>Понижение очередности при увеличении зарплаты</vt:lpstr>
      <vt:lpstr>Ограничения золотых парашютов для работников банка</vt:lpstr>
      <vt:lpstr>Оспаривание возврата кредита (при банкротстве заемщика – не банка)</vt:lpstr>
      <vt:lpstr>Срок для иска о субсидиарной ответственности при банкротстве банка</vt:lpstr>
      <vt:lpstr>Арест по иску о субсидиарке при банкротстве банков</vt:lpstr>
      <vt:lpstr>Повышение цены на публичном предложении</vt:lpstr>
      <vt:lpstr>Прекращение доверенностей при введении ВА</vt:lpstr>
      <vt:lpstr>Записи в ЕГРП после введения ВА</vt:lpstr>
      <vt:lpstr>Федеральный закон № 482-ФЗ от 29.12.2014 </vt:lpstr>
      <vt:lpstr>Как ознакомиться с материалами к СК?</vt:lpstr>
      <vt:lpstr>Решения комитета кредиторов (п. 5 ст. 18 ЗоБ)</vt:lpstr>
      <vt:lpstr>Проценты по реестровым требованиям</vt:lpstr>
      <vt:lpstr>Проценты при прекращении дела о банкротстве (1)</vt:lpstr>
      <vt:lpstr>Проценты при прекращении дела о банкротстве (2)</vt:lpstr>
      <vt:lpstr>Минимум требований для инициирования кредитором банкротства юрлица</vt:lpstr>
      <vt:lpstr>Нужно ли решение суда для инициирования  банкротства кредитором? (1)</vt:lpstr>
      <vt:lpstr>Нужно ли решение суда для инициирования  банкротства кредитором? (2)</vt:lpstr>
      <vt:lpstr>Предварительное раскрытие информации о намерении инициировать банкротство</vt:lpstr>
      <vt:lpstr>Выбор АУ при инициировании банкротства должником</vt:lpstr>
      <vt:lpstr>Право суда отказать в утверждении АУ, соответствующего формальным требованиям</vt:lpstr>
      <vt:lpstr>Голосование залогового кредитора на СК (п. 1 ст. 12 ЗоБ)</vt:lpstr>
      <vt:lpstr>Расходы АУ на обеспечение текущей деятельности должника</vt:lpstr>
      <vt:lpstr>Заключение ВУ по оспариванию сделок</vt:lpstr>
      <vt:lpstr>Могут ли кредиторы и ВУ возражать о давности при установлении требований друг друга? </vt:lpstr>
      <vt:lpstr>Уведомление о предъявлении требований по 100</vt:lpstr>
      <vt:lpstr>Контроль за электронными площадками</vt:lpstr>
      <vt:lpstr>Размер комфонда СРО АУ</vt:lpstr>
      <vt:lpstr>Максимальный размер выплаты из комфонда СРО АУ на один случай</vt:lpstr>
      <vt:lpstr>Залог и замещение активов</vt:lpstr>
      <vt:lpstr>Как управлять АО, созданным при замещении активов?</vt:lpstr>
      <vt:lpstr>Как узнать о порядке продажи предмета залога?</vt:lpstr>
      <vt:lpstr>Можно ли продать ПЗ в составе другого имущества без согласия ЗК?</vt:lpstr>
      <vt:lpstr>Право ЗК оставить ПЗ за собой при публичке</vt:lpstr>
      <vt:lpstr>Как покрываются расходы на обеспечение сохранности и реализацию ПЗ?</vt:lpstr>
      <vt:lpstr>Что делать с соцкультбытом, не проданным на конкурсе?</vt:lpstr>
      <vt:lpstr>Как взыскивается задолженность по мировому соглашению?</vt:lpstr>
      <vt:lpstr>Как предъявляются требования при банкротстве ликвидируемого должника?</vt:lpstr>
      <vt:lpstr>Федеральный закон № 451-ФЗ от 29.12.2014: про 300 тысяч</vt:lpstr>
      <vt:lpstr>Федеральный закон № 405-ФЗ от 01.12.2014 </vt:lpstr>
      <vt:lpstr>Федеральный закон № 457-ФЗ от 29.12.2014 – про ЕФРСБ</vt:lpstr>
      <vt:lpstr>Отмена НДС при банкротстве (366-ФЗ от 24.11.2014)</vt:lpstr>
      <vt:lpstr> Спасибо за внимание!  Остались вопросы? Пишите:        https://www.facebook.com/oleg.r.zaitsev  @Oleg_Zaitsev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законодательства о банкротстве 2014-2015</dc:title>
  <dc:creator>Зайцев Олег Романович</dc:creator>
  <cp:lastModifiedBy/>
  <cp:revision>112</cp:revision>
  <dcterms:created xsi:type="dcterms:W3CDTF">2015-01-13T11:10:46Z</dcterms:created>
  <dcterms:modified xsi:type="dcterms:W3CDTF">2015-03-23T04:40:03Z</dcterms:modified>
</cp:coreProperties>
</file>